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02" r:id="rId38"/>
    <p:sldId id="290" r:id="rId39"/>
    <p:sldId id="288" r:id="rId40"/>
    <p:sldId id="289" r:id="rId41"/>
    <p:sldId id="291" r:id="rId42"/>
    <p:sldId id="292" r:id="rId43"/>
    <p:sldId id="293" r:id="rId44"/>
    <p:sldId id="294" r:id="rId45"/>
    <p:sldId id="295" r:id="rId46"/>
    <p:sldId id="296" r:id="rId47"/>
    <p:sldId id="297" r:id="rId48"/>
    <p:sldId id="298" r:id="rId49"/>
    <p:sldId id="299" r:id="rId50"/>
    <p:sldId id="300" r:id="rId51"/>
    <p:sldId id="311" r:id="rId52"/>
    <p:sldId id="312" r:id="rId53"/>
    <p:sldId id="313" r:id="rId54"/>
    <p:sldId id="303" r:id="rId55"/>
    <p:sldId id="304" r:id="rId56"/>
    <p:sldId id="305" r:id="rId57"/>
    <p:sldId id="306" r:id="rId58"/>
    <p:sldId id="307" r:id="rId59"/>
    <p:sldId id="308" r:id="rId60"/>
    <p:sldId id="309" r:id="rId61"/>
    <p:sldId id="31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94660"/>
  </p:normalViewPr>
  <p:slideViewPr>
    <p:cSldViewPr>
      <p:cViewPr varScale="1">
        <p:scale>
          <a:sx n="73" d="100"/>
          <a:sy n="73" d="100"/>
        </p:scale>
        <p:origin x="-10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9D9A5-FB31-4D4D-A056-DB2A9801A5ED}"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0705F95-63EC-4686-855D-C19D02AC1052}" type="datetimeFigureOut">
              <a:rPr lang="en-US" smtClean="0"/>
              <a:pPr/>
              <a:t>3/17/2013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D29D9A5-FB31-4D4D-A056-DB2A9801A5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9D9A5-FB31-4D4D-A056-DB2A9801A5ED}" type="slidenum">
              <a:rPr lang="en-US" smtClean="0"/>
              <a:pPr/>
              <a:t>‹#›</a:t>
            </a:fld>
            <a:endParaRPr lang="en-US" dirty="0"/>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705F95-63EC-4686-855D-C19D02AC1052}" type="datetimeFigureOut">
              <a:rPr lang="en-US" smtClean="0"/>
              <a:pPr/>
              <a:t>3/17/2013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D29D9A5-FB31-4D4D-A056-DB2A9801A5ED}"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D29D9A5-FB31-4D4D-A056-DB2A9801A5E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D29D9A5-FB31-4D4D-A056-DB2A9801A5E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D29D9A5-FB31-4D4D-A056-DB2A9801A5E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29D9A5-FB31-4D4D-A056-DB2A9801A5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9D9A5-FB31-4D4D-A056-DB2A9801A5ED}"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0705F95-63EC-4686-855D-C19D02AC1052}" type="datetimeFigureOut">
              <a:rPr lang="en-US" smtClean="0"/>
              <a:pPr/>
              <a:t>3/17/2013</a:t>
            </a:fld>
            <a:endParaRPr lang="en-US" dirty="0"/>
          </a:p>
        </p:txBody>
      </p:sp>
      <p:sp>
        <p:nvSpPr>
          <p:cNvPr id="9" name="Slide Number Placeholder 8"/>
          <p:cNvSpPr>
            <a:spLocks noGrp="1"/>
          </p:cNvSpPr>
          <p:nvPr>
            <p:ph type="sldNum" sz="quarter" idx="11"/>
          </p:nvPr>
        </p:nvSpPr>
        <p:spPr/>
        <p:txBody>
          <a:bodyPr/>
          <a:lstStyle/>
          <a:p>
            <a:fld id="{3D29D9A5-FB31-4D4D-A056-DB2A9801A5ED}"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D29D9A5-FB31-4D4D-A056-DB2A9801A5ED}"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0705F95-63EC-4686-855D-C19D02AC1052}" type="datetimeFigureOut">
              <a:rPr lang="en-US" smtClean="0"/>
              <a:pPr/>
              <a:t>3/17/2013</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0705F95-63EC-4686-855D-C19D02AC1052}" type="datetimeFigureOut">
              <a:rPr lang="en-US" smtClean="0"/>
              <a:pPr/>
              <a:t>3/17/2013</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D29D9A5-FB31-4D4D-A056-DB2A9801A5ED}"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0705F95-63EC-4686-855D-C19D02AC1052}" type="datetimeFigureOut">
              <a:rPr lang="en-US" smtClean="0"/>
              <a:pPr/>
              <a:t>3/17/2013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D29D9A5-FB31-4D4D-A056-DB2A9801A5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0705F95-63EC-4686-855D-C19D02AC1052}" type="datetimeFigureOut">
              <a:rPr lang="en-US" smtClean="0"/>
              <a:pPr/>
              <a:t>3/17/2013</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D29D9A5-FB31-4D4D-A056-DB2A9801A5ED}" type="slidenum">
              <a:rPr lang="en-US" smtClean="0"/>
              <a:pPr/>
              <a:t>‹#›</a:t>
            </a:fld>
            <a:endParaRPr lang="en-US" dirty="0"/>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0705F95-63EC-4686-855D-C19D02AC1052}" type="datetimeFigureOut">
              <a:rPr lang="en-US" smtClean="0"/>
              <a:pPr/>
              <a:t>3/17/2013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D29D9A5-FB31-4D4D-A056-DB2A9801A5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1">
              <a:alpha val="51000"/>
            </a:schemeClr>
          </a:solidFill>
        </p:spPr>
        <p:txBody>
          <a:bodyPr/>
          <a:lstStyle/>
          <a:p>
            <a:r>
              <a:rPr lang="en-US" sz="1600" u="sng" dirty="0" smtClean="0"/>
              <a:t>Learning Objectives: </a:t>
            </a:r>
            <a:r>
              <a:rPr lang="en-US" sz="1600" dirty="0" smtClean="0"/>
              <a:t>SWBAT </a:t>
            </a:r>
            <a:r>
              <a:rPr lang="en-US" sz="1600" dirty="0"/>
              <a:t>solve word problems developing and solving their own algebraic equations with fluency</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b="1" dirty="0"/>
              <a:t>Standards: CCLS:</a:t>
            </a:r>
            <a:r>
              <a:rPr lang="en-US" sz="1600" dirty="0"/>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971800" y="304800"/>
            <a:ext cx="5334000" cy="3276600"/>
          </a:xfrm>
        </p:spPr>
        <p:txBody>
          <a:bodyPr>
            <a:noAutofit/>
          </a:bodyPr>
          <a:lstStyle/>
          <a:p>
            <a:r>
              <a:rPr lang="en-US" sz="4000" b="1" u="sng" dirty="0" smtClean="0"/>
              <a:t>Do Now</a:t>
            </a:r>
            <a:r>
              <a:rPr lang="en-US" sz="4000" dirty="0" smtClean="0"/>
              <a:t>: Let’s review our key words and strategies to help us solve a word problem!</a:t>
            </a:r>
          </a:p>
        </p:txBody>
      </p:sp>
      <p:pic>
        <p:nvPicPr>
          <p:cNvPr id="1026" name="Picture 2" descr="C:\Users\Kaleigh\AppData\Local\Microsoft\Windows\Temporary Internet Files\Content.IE5\XOMBQ0P5\MC9003834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17497">
            <a:off x="6096000" y="4577728"/>
            <a:ext cx="2105254" cy="206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97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rgbClr val="FF0000">
              <a:alpha val="51000"/>
            </a:srgbClr>
          </a:solidFill>
        </p:spPr>
        <p:txBody>
          <a:bodyPr/>
          <a:lstStyle/>
          <a:p>
            <a:r>
              <a:rPr lang="en-US" sz="1600" u="sng" dirty="0" smtClean="0">
                <a:solidFill>
                  <a:schemeClr val="bg1">
                    <a:lumMod val="95000"/>
                  </a:schemeClr>
                </a:solidFill>
              </a:rPr>
              <a:t>Learning Objectives: </a:t>
            </a:r>
            <a:r>
              <a:rPr lang="en-US" sz="1600" dirty="0" smtClean="0">
                <a:solidFill>
                  <a:schemeClr val="bg1">
                    <a:lumMod val="95000"/>
                  </a:schemeClr>
                </a:solidFill>
              </a:rPr>
              <a:t>SWBAT </a:t>
            </a:r>
            <a:r>
              <a:rPr lang="en-US" sz="1600" dirty="0">
                <a:solidFill>
                  <a:schemeClr val="bg1">
                    <a:lumMod val="95000"/>
                  </a:schemeClr>
                </a:solidFill>
              </a:rPr>
              <a:t>solve word problems developing and solving their own algebraic equations with fluency</a:t>
            </a:r>
            <a:r>
              <a:rPr lang="en-US" sz="1600" dirty="0" smtClean="0">
                <a:solidFill>
                  <a:schemeClr val="bg1">
                    <a:lumMod val="95000"/>
                  </a:schemeClr>
                </a:solidFill>
              </a:rPr>
              <a:t>.</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b="1" dirty="0">
                <a:solidFill>
                  <a:schemeClr val="bg1">
                    <a:lumMod val="95000"/>
                  </a:schemeClr>
                </a:solidFill>
              </a:rPr>
              <a:t>Standards: CCLS:</a:t>
            </a:r>
            <a:r>
              <a:rPr lang="en-US" sz="1600" dirty="0">
                <a:solidFill>
                  <a:schemeClr val="bg1">
                    <a:lumMod val="95000"/>
                  </a:schemeClr>
                </a:solidFill>
              </a:rPr>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895600" y="17417"/>
            <a:ext cx="5562600" cy="6553200"/>
          </a:xfrm>
        </p:spPr>
        <p:txBody>
          <a:bodyPr>
            <a:noAutofit/>
          </a:bodyPr>
          <a:lstStyle/>
          <a:p>
            <a:r>
              <a:rPr lang="en-US" sz="2800" b="1" dirty="0" smtClean="0"/>
              <a:t>Today:</a:t>
            </a:r>
          </a:p>
          <a:p>
            <a:endParaRPr lang="en-US" sz="2800" b="1" dirty="0" smtClean="0"/>
          </a:p>
          <a:p>
            <a:r>
              <a:rPr lang="en-US" sz="2800" b="1" dirty="0" smtClean="0"/>
              <a:t>We are going to complete the task:</a:t>
            </a:r>
          </a:p>
          <a:p>
            <a:pPr algn="ctr"/>
            <a:r>
              <a:rPr lang="en-US" sz="4000" b="1" dirty="0" smtClean="0"/>
              <a:t>EXPRESS YOURSELF!!!</a:t>
            </a:r>
          </a:p>
          <a:p>
            <a:pPr algn="ctr"/>
            <a:endParaRPr lang="en-US" b="1" dirty="0" smtClean="0"/>
          </a:p>
          <a:p>
            <a:pPr algn="ctr"/>
            <a:r>
              <a:rPr lang="en-US" b="1" dirty="0" smtClean="0"/>
              <a:t>(Do Not Misplace Your Packets, </a:t>
            </a:r>
          </a:p>
          <a:p>
            <a:pPr algn="ctr"/>
            <a:r>
              <a:rPr lang="en-US" b="1" dirty="0" smtClean="0"/>
              <a:t>We Will Finish Working with Them on Wednesday!  They are also going to be hung up!!!)</a:t>
            </a:r>
            <a:endParaRPr lang="en-US" b="1" dirty="0"/>
          </a:p>
          <a:p>
            <a:endParaRPr lang="en-US" sz="2800" dirty="0" smtClean="0"/>
          </a:p>
          <a:p>
            <a:endParaRPr lang="en-US" sz="2800" dirty="0" smtClean="0"/>
          </a:p>
        </p:txBody>
      </p:sp>
      <p:pic>
        <p:nvPicPr>
          <p:cNvPr id="1026" name="Picture 2" descr="C:\Documents and Settings\admin\Local Settings\Temporary Internet Files\Content.IE5\TL0EJV1E\MM900043729[1].gif"/>
          <p:cNvPicPr>
            <a:picLocks noChangeAspect="1" noChangeArrowheads="1" noCrop="1"/>
          </p:cNvPicPr>
          <p:nvPr/>
        </p:nvPicPr>
        <p:blipFill>
          <a:blip r:embed="rId3" cstate="print"/>
          <a:srcRect/>
          <a:stretch>
            <a:fillRect/>
          </a:stretch>
        </p:blipFill>
        <p:spPr bwMode="auto">
          <a:xfrm>
            <a:off x="4648200" y="3886200"/>
            <a:ext cx="2347913" cy="2649480"/>
          </a:xfrm>
          <a:prstGeom prst="rect">
            <a:avLst/>
          </a:prstGeom>
          <a:noFill/>
        </p:spPr>
      </p:pic>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rgbClr val="FF0000">
              <a:alpha val="51000"/>
            </a:srgbClr>
          </a:solidFill>
        </p:spPr>
        <p:txBody>
          <a:bodyPr/>
          <a:lstStyle/>
          <a:p>
            <a:r>
              <a:rPr lang="en-US" sz="1600" u="sng" dirty="0" smtClean="0">
                <a:solidFill>
                  <a:schemeClr val="bg1">
                    <a:lumMod val="95000"/>
                  </a:schemeClr>
                </a:solidFill>
              </a:rPr>
              <a:t>Learning Objectives: </a:t>
            </a:r>
            <a:r>
              <a:rPr lang="en-US" sz="1600" dirty="0" smtClean="0">
                <a:solidFill>
                  <a:schemeClr val="bg1">
                    <a:lumMod val="95000"/>
                  </a:schemeClr>
                </a:solidFill>
              </a:rPr>
              <a:t>SWBAT </a:t>
            </a:r>
            <a:r>
              <a:rPr lang="en-US" sz="1600" dirty="0">
                <a:solidFill>
                  <a:schemeClr val="bg1">
                    <a:lumMod val="95000"/>
                  </a:schemeClr>
                </a:solidFill>
              </a:rPr>
              <a:t>solve word problems developing and solving their own algebraic equations with fluency</a:t>
            </a:r>
            <a:r>
              <a:rPr lang="en-US" sz="1600" dirty="0" smtClean="0">
                <a:solidFill>
                  <a:schemeClr val="bg1">
                    <a:lumMod val="95000"/>
                  </a:schemeClr>
                </a:solidFill>
              </a:rPr>
              <a:t>.</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b="1" dirty="0">
                <a:solidFill>
                  <a:schemeClr val="bg1">
                    <a:lumMod val="95000"/>
                  </a:schemeClr>
                </a:solidFill>
              </a:rPr>
              <a:t>Standards: CCLS:</a:t>
            </a:r>
            <a:r>
              <a:rPr lang="en-US" sz="1600" dirty="0">
                <a:solidFill>
                  <a:schemeClr val="bg1">
                    <a:lumMod val="95000"/>
                  </a:schemeClr>
                </a:solidFill>
              </a:rPr>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895600" y="17417"/>
            <a:ext cx="5562600" cy="1277983"/>
          </a:xfrm>
        </p:spPr>
        <p:txBody>
          <a:bodyPr>
            <a:noAutofit/>
          </a:bodyPr>
          <a:lstStyle/>
          <a:p>
            <a:r>
              <a:rPr lang="en-US" b="1" u="sng" dirty="0" smtClean="0"/>
              <a:t>Homework</a:t>
            </a:r>
            <a:r>
              <a:rPr lang="en-US" b="1" dirty="0" smtClean="0"/>
              <a:t>:</a:t>
            </a:r>
          </a:p>
          <a:p>
            <a:endParaRPr lang="en-US" sz="800" b="1" dirty="0" smtClean="0"/>
          </a:p>
          <a:p>
            <a:r>
              <a:rPr lang="en-US" b="1" dirty="0" smtClean="0"/>
              <a:t>In your notebook match the following equations and word problems.</a:t>
            </a:r>
          </a:p>
          <a:p>
            <a:endParaRPr lang="en-US" b="1" dirty="0"/>
          </a:p>
          <a:p>
            <a:endParaRPr lang="en-US" sz="2800" dirty="0" smtClean="0"/>
          </a:p>
          <a:p>
            <a:endParaRPr lang="en-US" sz="2800" dirty="0" smtClean="0"/>
          </a:p>
        </p:txBody>
      </p:sp>
      <p:sp>
        <p:nvSpPr>
          <p:cNvPr id="5" name="TextBox 4"/>
          <p:cNvSpPr txBox="1"/>
          <p:nvPr/>
        </p:nvSpPr>
        <p:spPr>
          <a:xfrm>
            <a:off x="3048000" y="1447800"/>
            <a:ext cx="3200400" cy="4801314"/>
          </a:xfrm>
          <a:prstGeom prst="rect">
            <a:avLst/>
          </a:prstGeom>
          <a:noFill/>
        </p:spPr>
        <p:txBody>
          <a:bodyPr wrap="square" rtlCol="0">
            <a:spAutoFit/>
          </a:bodyPr>
          <a:lstStyle/>
          <a:p>
            <a:pPr marL="342900" indent="-342900">
              <a:buAutoNum type="arabicPeriod"/>
            </a:pPr>
            <a:r>
              <a:rPr lang="en-US" dirty="0" smtClean="0"/>
              <a:t>Mark is 6 times older than his daughter.  If his daughter is 5, how old is Mark?</a:t>
            </a:r>
          </a:p>
          <a:p>
            <a:pPr marL="342900" indent="-342900">
              <a:buAutoNum type="arabicPeriod"/>
            </a:pPr>
            <a:endParaRPr lang="en-US" dirty="0" smtClean="0"/>
          </a:p>
          <a:p>
            <a:pPr marL="342900" indent="-342900">
              <a:buAutoNum type="arabicPeriod"/>
            </a:pPr>
            <a:r>
              <a:rPr lang="en-US" dirty="0" smtClean="0"/>
              <a:t>Justin can throw a football x yards.  Bryan can throw a football two more yards than Justin.  What is the sum that Justin and Bryan can throw a football?</a:t>
            </a:r>
          </a:p>
          <a:p>
            <a:pPr marL="342900" indent="-342900">
              <a:buAutoNum type="arabicPeriod"/>
            </a:pPr>
            <a:endParaRPr lang="en-US" dirty="0" smtClean="0"/>
          </a:p>
          <a:p>
            <a:pPr marL="342900" indent="-342900">
              <a:buAutoNum type="arabicPeriod"/>
            </a:pPr>
            <a:r>
              <a:rPr lang="en-US" dirty="0" smtClean="0"/>
              <a:t>Vanessa needs to do is pick up some oranges for her mom.  She buys 5 oranges for the same price.  If she spends $6 on oranges, how much was each one?</a:t>
            </a:r>
            <a:endParaRPr lang="en-US" dirty="0"/>
          </a:p>
        </p:txBody>
      </p:sp>
      <p:sp>
        <p:nvSpPr>
          <p:cNvPr id="6" name="TextBox 5"/>
          <p:cNvSpPr txBox="1"/>
          <p:nvPr/>
        </p:nvSpPr>
        <p:spPr>
          <a:xfrm>
            <a:off x="6400800" y="1447800"/>
            <a:ext cx="1981200" cy="2246769"/>
          </a:xfrm>
          <a:prstGeom prst="rect">
            <a:avLst/>
          </a:prstGeom>
          <a:noFill/>
        </p:spPr>
        <p:txBody>
          <a:bodyPr wrap="square" rtlCol="0">
            <a:spAutoFit/>
          </a:bodyPr>
          <a:lstStyle/>
          <a:p>
            <a:pPr marL="342900" indent="-342900">
              <a:buAutoNum type="alphaLcParenR"/>
            </a:pPr>
            <a:r>
              <a:rPr lang="en-US" sz="2000" dirty="0" smtClean="0"/>
              <a:t>x + x + 2 = t</a:t>
            </a:r>
          </a:p>
          <a:p>
            <a:pPr marL="342900" indent="-342900">
              <a:buAutoNum type="alphaLcParenR"/>
            </a:pPr>
            <a:endParaRPr lang="en-US" sz="2000" dirty="0" smtClean="0"/>
          </a:p>
          <a:p>
            <a:pPr marL="342900" indent="-342900">
              <a:buAutoNum type="alphaLcParenR"/>
            </a:pPr>
            <a:endParaRPr lang="en-US" sz="2000" dirty="0" smtClean="0"/>
          </a:p>
          <a:p>
            <a:pPr marL="342900" indent="-342900">
              <a:buAutoNum type="alphaLcParenR"/>
            </a:pPr>
            <a:r>
              <a:rPr lang="en-US" sz="2000" dirty="0" smtClean="0"/>
              <a:t>6x = M</a:t>
            </a:r>
          </a:p>
          <a:p>
            <a:pPr marL="342900" indent="-342900">
              <a:buAutoNum type="alphaLcParenR"/>
            </a:pPr>
            <a:endParaRPr lang="en-US" sz="2000" dirty="0" smtClean="0"/>
          </a:p>
          <a:p>
            <a:pPr marL="342900" indent="-342900">
              <a:buAutoNum type="alphaLcParenR"/>
            </a:pPr>
            <a:endParaRPr lang="en-US" sz="2000" dirty="0" smtClean="0"/>
          </a:p>
          <a:p>
            <a:pPr marL="342900" indent="-342900">
              <a:buAutoNum type="alphaLcParenR"/>
            </a:pPr>
            <a:r>
              <a:rPr lang="en-US" sz="2000" dirty="0" smtClean="0"/>
              <a:t>5o = 6</a:t>
            </a:r>
            <a:endParaRPr lang="en-US" sz="2000" dirty="0"/>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562600" cy="6840583"/>
          </a:xfrm>
        </p:spPr>
        <p:txBody>
          <a:bodyPr>
            <a:noAutofit/>
          </a:bodyPr>
          <a:lstStyle/>
          <a:p>
            <a:r>
              <a:rPr lang="en-US" b="1" u="sng" dirty="0" smtClean="0"/>
              <a:t>Do Now</a:t>
            </a:r>
            <a:r>
              <a:rPr lang="en-US" dirty="0" smtClean="0"/>
              <a:t>:</a:t>
            </a:r>
          </a:p>
          <a:p>
            <a:endParaRPr lang="en-US" b="1" dirty="0" smtClean="0"/>
          </a:p>
          <a:p>
            <a:pPr algn="ctr"/>
            <a:r>
              <a:rPr lang="en-US" dirty="0" smtClean="0"/>
              <a:t>Let’s review the </a:t>
            </a:r>
            <a:r>
              <a:rPr lang="en-US" dirty="0" smtClean="0">
                <a:solidFill>
                  <a:schemeClr val="accent4">
                    <a:lumMod val="60000"/>
                    <a:lumOff val="40000"/>
                  </a:schemeClr>
                </a:solidFill>
              </a:rPr>
              <a:t>distributive property</a:t>
            </a:r>
            <a:r>
              <a:rPr lang="en-US" dirty="0" smtClean="0"/>
              <a:t>…</a:t>
            </a:r>
          </a:p>
          <a:p>
            <a:pPr algn="ctr"/>
            <a:endParaRPr lang="en-US" dirty="0" smtClean="0"/>
          </a:p>
          <a:p>
            <a:pPr algn="ctr"/>
            <a:r>
              <a:rPr lang="en-US" dirty="0" smtClean="0"/>
              <a:t>Translate and simplify the following expression:</a:t>
            </a:r>
          </a:p>
          <a:p>
            <a:pPr algn="ctr"/>
            <a:endParaRPr lang="en-US" dirty="0" smtClean="0"/>
          </a:p>
          <a:p>
            <a:pPr algn="ctr"/>
            <a:r>
              <a:rPr lang="en-US" dirty="0" smtClean="0">
                <a:solidFill>
                  <a:schemeClr val="accent3">
                    <a:lumMod val="75000"/>
                  </a:schemeClr>
                </a:solidFill>
              </a:rPr>
              <a:t>3 times 6 less than a number</a:t>
            </a:r>
          </a:p>
          <a:p>
            <a:endParaRPr lang="en-US" b="1" dirty="0" smtClean="0"/>
          </a:p>
          <a:p>
            <a:endParaRPr lang="en-US" b="1" dirty="0"/>
          </a:p>
          <a:p>
            <a:endParaRPr lang="en-US" sz="2800" dirty="0" smtClean="0"/>
          </a:p>
          <a:p>
            <a:endParaRPr lang="en-US" sz="2800" dirty="0" smtClean="0"/>
          </a:p>
        </p:txBody>
      </p:sp>
      <p:pic>
        <p:nvPicPr>
          <p:cNvPr id="1028" name="Picture 4" descr="C:\Users\Admin\AppData\Local\Microsoft\Windows\Temporary Internet Files\Content.IE5\LOVBNG03\MC900281219[1].wmf"/>
          <p:cNvPicPr>
            <a:picLocks noChangeAspect="1" noChangeArrowheads="1"/>
          </p:cNvPicPr>
          <p:nvPr/>
        </p:nvPicPr>
        <p:blipFill>
          <a:blip r:embed="rId3" cstate="print"/>
          <a:srcRect/>
          <a:stretch>
            <a:fillRect/>
          </a:stretch>
        </p:blipFill>
        <p:spPr bwMode="auto">
          <a:xfrm>
            <a:off x="6172200" y="4670079"/>
            <a:ext cx="2172832" cy="2187921"/>
          </a:xfrm>
          <a:prstGeom prst="rect">
            <a:avLst/>
          </a:prstGeom>
          <a:noFill/>
        </p:spPr>
      </p:pic>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4000" b="1" dirty="0" smtClean="0"/>
              <a:t>Let’s Review…</a:t>
            </a:r>
          </a:p>
          <a:p>
            <a:endParaRPr lang="en-US" sz="800" b="1" dirty="0" smtClean="0"/>
          </a:p>
          <a:p>
            <a:r>
              <a:rPr lang="en-US" sz="2800" b="1" dirty="0" smtClean="0"/>
              <a:t>In the Distributive property…we are giving out a number in order to make an expression easier to work with. </a:t>
            </a:r>
          </a:p>
          <a:p>
            <a:endParaRPr lang="en-US" sz="2800" b="1" dirty="0" smtClean="0"/>
          </a:p>
          <a:p>
            <a:pPr marL="514350" indent="-514350">
              <a:buAutoNum type="arabicPeriod"/>
            </a:pPr>
            <a:r>
              <a:rPr lang="en-US" sz="2400" b="1" dirty="0" smtClean="0"/>
              <a:t>5 times the sum of a number and 2</a:t>
            </a:r>
          </a:p>
          <a:p>
            <a:pPr marL="514350" indent="-514350">
              <a:buAutoNum type="arabicPeriod"/>
            </a:pPr>
            <a:endParaRPr lang="en-US" sz="2400" b="1" dirty="0" smtClean="0"/>
          </a:p>
          <a:p>
            <a:pPr marL="342900" indent="-342900">
              <a:buAutoNum type="arabicPeriod"/>
            </a:pPr>
            <a:r>
              <a:rPr lang="en-US" sz="2400" b="1" dirty="0" smtClean="0"/>
              <a:t> 8 times 7 less than a number.</a:t>
            </a:r>
          </a:p>
          <a:p>
            <a:pPr marL="342900" indent="-342900">
              <a:buAutoNum type="arabicPeriod"/>
            </a:pPr>
            <a:endParaRPr lang="en-US" sz="2400" b="1" dirty="0" smtClean="0"/>
          </a:p>
          <a:p>
            <a:pPr marL="342900" indent="-342900">
              <a:buAutoNum type="arabicPeriod"/>
            </a:pPr>
            <a:r>
              <a:rPr lang="en-US" sz="2400" b="1" dirty="0" smtClean="0"/>
              <a:t> 2 times a number and 3.</a:t>
            </a:r>
            <a:endParaRPr lang="en-US" sz="1600" dirty="0" smtClean="0"/>
          </a:p>
          <a:p>
            <a:endParaRPr lang="en-US" sz="2800" dirty="0" smtClean="0"/>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4000" b="1" dirty="0" smtClean="0"/>
              <a:t>Now you try…</a:t>
            </a:r>
          </a:p>
          <a:p>
            <a:endParaRPr lang="en-US" sz="4000" b="1" dirty="0" smtClean="0"/>
          </a:p>
          <a:p>
            <a:pPr marL="742950" indent="-742950">
              <a:buFont typeface="+mj-lt"/>
              <a:buAutoNum type="arabicPeriod"/>
            </a:pPr>
            <a:r>
              <a:rPr lang="en-US" sz="2800" b="1" dirty="0" smtClean="0"/>
              <a:t>4 times a number and 3</a:t>
            </a:r>
          </a:p>
          <a:p>
            <a:pPr marL="342900" indent="-342900">
              <a:buAutoNum type="arabicPeriod"/>
            </a:pPr>
            <a:endParaRPr lang="en-US" sz="2800" b="1" dirty="0" smtClean="0"/>
          </a:p>
          <a:p>
            <a:pPr marL="342900" indent="-342900">
              <a:buAutoNum type="arabicPeriod"/>
            </a:pPr>
            <a:r>
              <a:rPr lang="en-US" sz="2800" b="1" dirty="0" smtClean="0"/>
              <a:t>     6 times the sum of 5 and X.</a:t>
            </a:r>
          </a:p>
          <a:p>
            <a:pPr marL="342900" indent="-342900">
              <a:buAutoNum type="arabicPeriod"/>
            </a:pPr>
            <a:endParaRPr lang="en-US" sz="2800" b="1" dirty="0" smtClean="0"/>
          </a:p>
          <a:p>
            <a:pPr marL="342900" indent="-342900">
              <a:buAutoNum type="arabicPeriod"/>
            </a:pPr>
            <a:r>
              <a:rPr lang="en-US" sz="2800" b="1" dirty="0" smtClean="0"/>
              <a:t>     2 time the difference of 7 and a         	number.</a:t>
            </a:r>
            <a:endParaRPr lang="en-US" sz="1100" dirty="0" smtClean="0"/>
          </a:p>
          <a:p>
            <a:endParaRPr lang="en-US" sz="2800" dirty="0" smtClean="0"/>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2800" b="1" dirty="0" smtClean="0"/>
              <a:t>Now…</a:t>
            </a:r>
          </a:p>
          <a:p>
            <a:endParaRPr lang="en-US" sz="900" b="1" dirty="0" smtClean="0"/>
          </a:p>
          <a:p>
            <a:pPr algn="ctr"/>
            <a:r>
              <a:rPr lang="en-US" sz="2800" b="1" dirty="0" smtClean="0"/>
              <a:t>What is the opposite of the </a:t>
            </a:r>
            <a:r>
              <a:rPr lang="en-US" sz="2800" b="1" dirty="0" smtClean="0">
                <a:solidFill>
                  <a:schemeClr val="accent3">
                    <a:lumMod val="60000"/>
                    <a:lumOff val="40000"/>
                  </a:schemeClr>
                </a:solidFill>
              </a:rPr>
              <a:t>distributive property</a:t>
            </a:r>
            <a:r>
              <a:rPr lang="en-US" sz="2800" b="1" dirty="0" smtClean="0"/>
              <a:t>?</a:t>
            </a:r>
          </a:p>
          <a:p>
            <a:endParaRPr lang="en-US" sz="800" b="1" dirty="0" smtClean="0"/>
          </a:p>
          <a:p>
            <a:pPr algn="ctr"/>
            <a:r>
              <a:rPr lang="en-US" sz="2800" b="1" dirty="0" smtClean="0">
                <a:solidFill>
                  <a:schemeClr val="accent4">
                    <a:lumMod val="75000"/>
                  </a:schemeClr>
                </a:solidFill>
              </a:rPr>
              <a:t>FACTORING!!!!!</a:t>
            </a:r>
          </a:p>
          <a:p>
            <a:pPr algn="ctr"/>
            <a:endParaRPr lang="en-US" sz="1800" b="1" dirty="0" smtClean="0">
              <a:solidFill>
                <a:schemeClr val="accent4">
                  <a:lumMod val="75000"/>
                </a:schemeClr>
              </a:solidFill>
            </a:endParaRPr>
          </a:p>
          <a:p>
            <a:pPr algn="ctr"/>
            <a:r>
              <a:rPr lang="en-US" b="1" dirty="0" smtClean="0">
                <a:solidFill>
                  <a:schemeClr val="accent4">
                    <a:lumMod val="75000"/>
                  </a:schemeClr>
                </a:solidFill>
              </a:rPr>
              <a:t>Factoring </a:t>
            </a:r>
            <a:r>
              <a:rPr lang="en-US" dirty="0" smtClean="0">
                <a:solidFill>
                  <a:schemeClr val="bg1">
                    <a:lumMod val="50000"/>
                  </a:schemeClr>
                </a:solidFill>
              </a:rPr>
              <a:t>is</a:t>
            </a:r>
            <a:r>
              <a:rPr lang="en-US" b="1" dirty="0" smtClean="0">
                <a:solidFill>
                  <a:schemeClr val="accent4">
                    <a:lumMod val="75000"/>
                  </a:schemeClr>
                </a:solidFill>
              </a:rPr>
              <a:t> </a:t>
            </a:r>
            <a:r>
              <a:rPr lang="en-US" dirty="0" smtClean="0"/>
              <a:t>the process of </a:t>
            </a:r>
            <a:r>
              <a:rPr lang="en-US" b="1" i="1" dirty="0" smtClean="0"/>
              <a:t>finding the factors</a:t>
            </a:r>
          </a:p>
          <a:p>
            <a:pPr algn="ctr"/>
            <a:r>
              <a:rPr lang="en-US" b="1" dirty="0" smtClean="0">
                <a:solidFill>
                  <a:schemeClr val="accent1"/>
                </a:solidFill>
              </a:rPr>
              <a:t>OR</a:t>
            </a:r>
          </a:p>
          <a:p>
            <a:pPr algn="ctr"/>
            <a:r>
              <a:rPr lang="en-US" dirty="0" smtClean="0"/>
              <a:t>Finding what to multiply together to get an expression!</a:t>
            </a:r>
          </a:p>
          <a:p>
            <a:pPr algn="ctr"/>
            <a:endParaRPr lang="en-US" b="1" i="1" dirty="0" smtClean="0">
              <a:solidFill>
                <a:schemeClr val="accent4">
                  <a:lumMod val="75000"/>
                </a:schemeClr>
              </a:solidFill>
            </a:endParaRPr>
          </a:p>
          <a:p>
            <a:pPr algn="ctr"/>
            <a:endParaRPr lang="en-US" b="1" i="1" dirty="0" smtClean="0">
              <a:solidFill>
                <a:schemeClr val="accent4">
                  <a:lumMod val="75000"/>
                </a:schemeClr>
              </a:solidFill>
            </a:endParaRPr>
          </a:p>
          <a:p>
            <a:pPr algn="ctr"/>
            <a:r>
              <a:rPr lang="en-US" sz="3200" b="1" i="1" dirty="0" smtClean="0">
                <a:solidFill>
                  <a:schemeClr val="bg1">
                    <a:lumMod val="65000"/>
                  </a:schemeClr>
                </a:solidFill>
              </a:rPr>
              <a:t>Let’s take a look…</a:t>
            </a:r>
          </a:p>
        </p:txBody>
      </p:sp>
      <p:pic>
        <p:nvPicPr>
          <p:cNvPr id="3074" name="Picture 2" descr="C:\Users\Admin\AppData\Local\Microsoft\Windows\Temporary Internet Files\Content.IE5\QZCLB7JS\MC900286276[1].wmf"/>
          <p:cNvPicPr>
            <a:picLocks noChangeAspect="1" noChangeArrowheads="1"/>
          </p:cNvPicPr>
          <p:nvPr/>
        </p:nvPicPr>
        <p:blipFill>
          <a:blip r:embed="rId3" cstate="print"/>
          <a:srcRect/>
          <a:stretch>
            <a:fillRect/>
          </a:stretch>
        </p:blipFill>
        <p:spPr bwMode="auto">
          <a:xfrm>
            <a:off x="6553200" y="5639105"/>
            <a:ext cx="1817827" cy="1218895"/>
          </a:xfrm>
          <a:prstGeom prst="rect">
            <a:avLst/>
          </a:prstGeom>
          <a:noFill/>
        </p:spPr>
      </p:pic>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3200" u="sng" dirty="0" smtClean="0"/>
              <a:t>Example</a:t>
            </a:r>
            <a:r>
              <a:rPr lang="en-US" sz="3200" dirty="0" smtClean="0"/>
              <a:t>: </a:t>
            </a:r>
            <a:r>
              <a:rPr lang="en-US" sz="3200" dirty="0" smtClean="0">
                <a:solidFill>
                  <a:schemeClr val="accent4">
                    <a:lumMod val="75000"/>
                  </a:schemeClr>
                </a:solidFill>
              </a:rPr>
              <a:t>factor</a:t>
            </a:r>
            <a:r>
              <a:rPr lang="en-US" sz="3200" dirty="0" smtClean="0"/>
              <a:t> 2y+6</a:t>
            </a:r>
          </a:p>
          <a:p>
            <a:r>
              <a:rPr lang="en-US" sz="3200" dirty="0" smtClean="0"/>
              <a:t>Both </a:t>
            </a:r>
            <a:r>
              <a:rPr lang="en-US" sz="3200" dirty="0" smtClean="0">
                <a:solidFill>
                  <a:schemeClr val="accent1">
                    <a:lumMod val="60000"/>
                    <a:lumOff val="40000"/>
                  </a:schemeClr>
                </a:solidFill>
              </a:rPr>
              <a:t>2y</a:t>
            </a:r>
            <a:r>
              <a:rPr lang="en-US" sz="3200" dirty="0" smtClean="0"/>
              <a:t> and </a:t>
            </a:r>
            <a:r>
              <a:rPr lang="en-US" sz="3200" dirty="0" smtClean="0">
                <a:solidFill>
                  <a:schemeClr val="accent1">
                    <a:lumMod val="60000"/>
                    <a:lumOff val="40000"/>
                  </a:schemeClr>
                </a:solidFill>
              </a:rPr>
              <a:t>6</a:t>
            </a:r>
            <a:r>
              <a:rPr lang="en-US" sz="3200" dirty="0" smtClean="0"/>
              <a:t> have a </a:t>
            </a:r>
            <a:r>
              <a:rPr lang="en-US" sz="3200" i="1" dirty="0" smtClean="0">
                <a:solidFill>
                  <a:schemeClr val="accent4">
                    <a:lumMod val="75000"/>
                  </a:schemeClr>
                </a:solidFill>
              </a:rPr>
              <a:t>common factor</a:t>
            </a:r>
            <a:r>
              <a:rPr lang="en-US" sz="3200" dirty="0" smtClean="0"/>
              <a:t> of </a:t>
            </a:r>
            <a:r>
              <a:rPr lang="en-US" sz="3200" dirty="0" smtClean="0">
                <a:solidFill>
                  <a:schemeClr val="accent1">
                    <a:lumMod val="60000"/>
                    <a:lumOff val="40000"/>
                  </a:schemeClr>
                </a:solidFill>
              </a:rPr>
              <a:t>2</a:t>
            </a:r>
            <a:r>
              <a:rPr lang="en-US" sz="3200" dirty="0" smtClean="0"/>
              <a:t>:</a:t>
            </a:r>
          </a:p>
          <a:p>
            <a:pPr algn="ctr">
              <a:buFont typeface="Wingdings" pitchFamily="2" charset="2"/>
              <a:buChar char="ü"/>
            </a:pPr>
            <a:r>
              <a:rPr lang="en-US" sz="3200" i="1" dirty="0" smtClean="0"/>
              <a:t>2y is 2 × y</a:t>
            </a:r>
          </a:p>
          <a:p>
            <a:pPr algn="ctr">
              <a:buFont typeface="Wingdings" pitchFamily="2" charset="2"/>
              <a:buChar char="ü"/>
            </a:pPr>
            <a:r>
              <a:rPr lang="en-US" sz="3200" i="1" dirty="0" smtClean="0"/>
              <a:t> 6 is 2 × 3</a:t>
            </a:r>
          </a:p>
          <a:p>
            <a:r>
              <a:rPr lang="en-US" sz="3200" dirty="0" smtClean="0"/>
              <a:t> </a:t>
            </a:r>
          </a:p>
          <a:p>
            <a:r>
              <a:rPr lang="en-US" sz="3200" dirty="0" smtClean="0"/>
              <a:t>So you can </a:t>
            </a:r>
            <a:r>
              <a:rPr lang="en-US" sz="3200" dirty="0" smtClean="0">
                <a:solidFill>
                  <a:schemeClr val="accent4">
                    <a:lumMod val="75000"/>
                  </a:schemeClr>
                </a:solidFill>
              </a:rPr>
              <a:t>factor</a:t>
            </a:r>
            <a:r>
              <a:rPr lang="en-US" sz="3200" dirty="0" smtClean="0"/>
              <a:t> the whole expression into:</a:t>
            </a:r>
          </a:p>
          <a:p>
            <a:pPr algn="ctr"/>
            <a:r>
              <a:rPr lang="en-US" sz="3200" dirty="0" smtClean="0">
                <a:solidFill>
                  <a:schemeClr val="accent1">
                    <a:lumMod val="60000"/>
                    <a:lumOff val="40000"/>
                  </a:schemeClr>
                </a:solidFill>
              </a:rPr>
              <a:t>2y</a:t>
            </a:r>
            <a:r>
              <a:rPr lang="en-US" sz="3200" dirty="0" smtClean="0"/>
              <a:t>+</a:t>
            </a:r>
            <a:r>
              <a:rPr lang="en-US" sz="3200" dirty="0" smtClean="0">
                <a:solidFill>
                  <a:schemeClr val="accent1">
                    <a:lumMod val="60000"/>
                    <a:lumOff val="40000"/>
                  </a:schemeClr>
                </a:solidFill>
              </a:rPr>
              <a:t>6</a:t>
            </a:r>
            <a:r>
              <a:rPr lang="en-US" sz="3200" dirty="0" smtClean="0"/>
              <a:t> = </a:t>
            </a:r>
            <a:r>
              <a:rPr lang="en-US" sz="3200" dirty="0" smtClean="0">
                <a:solidFill>
                  <a:schemeClr val="accent4">
                    <a:lumMod val="75000"/>
                  </a:schemeClr>
                </a:solidFill>
              </a:rPr>
              <a:t>2</a:t>
            </a:r>
            <a:r>
              <a:rPr lang="en-US" sz="3200" dirty="0" smtClean="0"/>
              <a:t>(</a:t>
            </a:r>
            <a:r>
              <a:rPr lang="en-US" sz="3200" dirty="0" smtClean="0">
                <a:solidFill>
                  <a:schemeClr val="accent4">
                    <a:lumMod val="60000"/>
                    <a:lumOff val="40000"/>
                  </a:schemeClr>
                </a:solidFill>
              </a:rPr>
              <a:t>y+3</a:t>
            </a:r>
            <a:r>
              <a:rPr lang="en-US" sz="3200" dirty="0" smtClean="0"/>
              <a:t>)</a:t>
            </a:r>
          </a:p>
          <a:p>
            <a:pPr algn="ctr"/>
            <a:endParaRPr lang="en-US" sz="3200" dirty="0" smtClean="0"/>
          </a:p>
          <a:p>
            <a:pPr algn="ctr"/>
            <a:r>
              <a:rPr lang="en-US" sz="3200" b="1" dirty="0" smtClean="0"/>
              <a:t>So, </a:t>
            </a:r>
            <a:r>
              <a:rPr lang="en-US" sz="3200" b="1" dirty="0" smtClean="0">
                <a:solidFill>
                  <a:schemeClr val="accent1">
                    <a:lumMod val="60000"/>
                    <a:lumOff val="40000"/>
                  </a:schemeClr>
                </a:solidFill>
              </a:rPr>
              <a:t>2y</a:t>
            </a:r>
            <a:r>
              <a:rPr lang="en-US" sz="3200" b="1" dirty="0" smtClean="0"/>
              <a:t>+</a:t>
            </a:r>
            <a:r>
              <a:rPr lang="en-US" sz="3200" b="1" dirty="0" smtClean="0">
                <a:solidFill>
                  <a:schemeClr val="accent1">
                    <a:lumMod val="60000"/>
                    <a:lumOff val="40000"/>
                  </a:schemeClr>
                </a:solidFill>
              </a:rPr>
              <a:t>6</a:t>
            </a:r>
            <a:r>
              <a:rPr lang="en-US" sz="3200" b="1" dirty="0" smtClean="0"/>
              <a:t> has been </a:t>
            </a:r>
          </a:p>
          <a:p>
            <a:pPr algn="ctr"/>
            <a:r>
              <a:rPr lang="en-US" sz="3200" b="1" i="1" dirty="0" smtClean="0">
                <a:solidFill>
                  <a:schemeClr val="accent4">
                    <a:lumMod val="75000"/>
                  </a:schemeClr>
                </a:solidFill>
              </a:rPr>
              <a:t>"factored into"</a:t>
            </a:r>
            <a:r>
              <a:rPr lang="en-US" sz="3200" b="1" dirty="0" smtClean="0"/>
              <a:t> </a:t>
            </a:r>
            <a:r>
              <a:rPr lang="en-US" sz="3200" b="1" dirty="0" smtClean="0">
                <a:solidFill>
                  <a:schemeClr val="accent3">
                    <a:lumMod val="60000"/>
                    <a:lumOff val="40000"/>
                  </a:schemeClr>
                </a:solidFill>
              </a:rPr>
              <a:t>2</a:t>
            </a:r>
            <a:r>
              <a:rPr lang="en-US" sz="3200" b="1" dirty="0" smtClean="0"/>
              <a:t> and </a:t>
            </a:r>
            <a:r>
              <a:rPr lang="en-US" sz="3200" b="1" dirty="0" smtClean="0">
                <a:solidFill>
                  <a:schemeClr val="accent3">
                    <a:lumMod val="60000"/>
                    <a:lumOff val="40000"/>
                  </a:schemeClr>
                </a:solidFill>
              </a:rPr>
              <a:t>y+3</a:t>
            </a:r>
          </a:p>
          <a:p>
            <a:endParaRPr lang="en-US" sz="3200" b="1" i="1" dirty="0" smtClean="0">
              <a:solidFill>
                <a:schemeClr val="bg1">
                  <a:lumMod val="65000"/>
                </a:schemeClr>
              </a:solidFill>
            </a:endParaRPr>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3200" dirty="0" smtClean="0"/>
              <a:t>Let’s try together…</a:t>
            </a:r>
          </a:p>
          <a:p>
            <a:pPr marL="514350" indent="-514350">
              <a:buFont typeface="+mj-lt"/>
              <a:buAutoNum type="arabicPeriod"/>
            </a:pPr>
            <a:r>
              <a:rPr lang="en-US" sz="3200" b="1" dirty="0" smtClean="0">
                <a:solidFill>
                  <a:schemeClr val="accent3">
                    <a:lumMod val="60000"/>
                    <a:lumOff val="40000"/>
                  </a:schemeClr>
                </a:solidFill>
              </a:rPr>
              <a:t> 3x + 9</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7p – 14</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5a + 10 – 25b</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8f – 4t</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2c + 14</a:t>
            </a:r>
          </a:p>
          <a:p>
            <a:endParaRPr lang="en-US" sz="3200" b="1" i="1" dirty="0" smtClean="0">
              <a:solidFill>
                <a:schemeClr val="bg1">
                  <a:lumMod val="65000"/>
                </a:schemeClr>
              </a:solidFill>
            </a:endParaRPr>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3200" dirty="0" smtClean="0"/>
              <a:t>Now try on your own:</a:t>
            </a:r>
          </a:p>
          <a:p>
            <a:pPr marL="514350" indent="-514350">
              <a:buFont typeface="+mj-lt"/>
              <a:buAutoNum type="arabicPeriod"/>
            </a:pPr>
            <a:r>
              <a:rPr lang="en-US" sz="3200" b="1" dirty="0" smtClean="0">
                <a:solidFill>
                  <a:schemeClr val="accent3">
                    <a:lumMod val="60000"/>
                    <a:lumOff val="40000"/>
                  </a:schemeClr>
                </a:solidFill>
              </a:rPr>
              <a:t>10x + 20</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9t - 18</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2w + 6y + 8</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6b – 12s</a:t>
            </a:r>
          </a:p>
          <a:p>
            <a:pPr marL="514350" indent="-514350">
              <a:buFont typeface="+mj-lt"/>
              <a:buAutoNum type="arabicPeriod"/>
            </a:pPr>
            <a:endParaRPr lang="en-US" sz="3200" b="1" dirty="0" smtClean="0">
              <a:solidFill>
                <a:schemeClr val="accent3">
                  <a:lumMod val="60000"/>
                  <a:lumOff val="40000"/>
                </a:schemeClr>
              </a:solidFill>
            </a:endParaRPr>
          </a:p>
          <a:p>
            <a:pPr marL="514350" indent="-514350">
              <a:buFont typeface="+mj-lt"/>
              <a:buAutoNum type="arabicPeriod"/>
            </a:pPr>
            <a:r>
              <a:rPr lang="en-US" sz="3200" b="1" dirty="0" smtClean="0">
                <a:solidFill>
                  <a:schemeClr val="accent3">
                    <a:lumMod val="60000"/>
                    <a:lumOff val="40000"/>
                  </a:schemeClr>
                </a:solidFill>
              </a:rPr>
              <a:t>4e + 20</a:t>
            </a:r>
          </a:p>
          <a:p>
            <a:endParaRPr lang="en-US" sz="3200" b="1" i="1" dirty="0" smtClean="0">
              <a:solidFill>
                <a:schemeClr val="bg1">
                  <a:lumMod val="65000"/>
                </a:schemeClr>
              </a:solidFill>
            </a:endParaRPr>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4">
              <a:lumMod val="75000"/>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3200" b="1" i="1" dirty="0" smtClean="0">
                <a:solidFill>
                  <a:schemeClr val="bg1">
                    <a:lumMod val="65000"/>
                  </a:schemeClr>
                </a:solidFill>
              </a:rPr>
              <a:t>Homework:</a:t>
            </a:r>
          </a:p>
          <a:p>
            <a:endParaRPr lang="en-US" sz="3200" b="1" i="1" dirty="0" smtClean="0">
              <a:solidFill>
                <a:schemeClr val="bg1">
                  <a:lumMod val="65000"/>
                </a:schemeClr>
              </a:solidFill>
            </a:endParaRPr>
          </a:p>
          <a:p>
            <a:r>
              <a:rPr lang="en-US" sz="2800" b="1" dirty="0" smtClean="0">
                <a:solidFill>
                  <a:schemeClr val="bg1">
                    <a:lumMod val="65000"/>
                  </a:schemeClr>
                </a:solidFill>
              </a:rPr>
              <a:t>Complete the Factoring Worksheet.</a:t>
            </a:r>
          </a:p>
        </p:txBody>
      </p:sp>
      <p:pic>
        <p:nvPicPr>
          <p:cNvPr id="2050" name="Picture 2" descr="C:\Users\Admin\AppData\Local\Microsoft\Windows\Temporary Internet Files\Content.IE5\Q2IHPAQC\MC900199330[1].wmf"/>
          <p:cNvPicPr>
            <a:picLocks noChangeAspect="1" noChangeArrowheads="1"/>
          </p:cNvPicPr>
          <p:nvPr/>
        </p:nvPicPr>
        <p:blipFill>
          <a:blip r:embed="rId3" cstate="print"/>
          <a:srcRect/>
          <a:stretch>
            <a:fillRect/>
          </a:stretch>
        </p:blipFill>
        <p:spPr bwMode="auto">
          <a:xfrm rot="741749">
            <a:off x="5636073" y="5066458"/>
            <a:ext cx="2666246" cy="1686962"/>
          </a:xfrm>
          <a:prstGeom prst="rect">
            <a:avLst/>
          </a:prstGeom>
          <a:noFill/>
        </p:spPr>
      </p:pic>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1">
              <a:alpha val="51000"/>
            </a:schemeClr>
          </a:solidFill>
        </p:spPr>
        <p:txBody>
          <a:bodyPr/>
          <a:lstStyle/>
          <a:p>
            <a:r>
              <a:rPr lang="en-US" sz="1600" u="sng" dirty="0" smtClean="0"/>
              <a:t>Learning Objectives: </a:t>
            </a:r>
            <a:r>
              <a:rPr lang="en-US" sz="1600" dirty="0" smtClean="0"/>
              <a:t>SWBAT </a:t>
            </a:r>
            <a:r>
              <a:rPr lang="en-US" sz="1600" dirty="0"/>
              <a:t>solve word problems developing and solving their own algebraic equations with fluency</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b="1" dirty="0"/>
              <a:t>Standards: CCLS:</a:t>
            </a:r>
            <a:r>
              <a:rPr lang="en-US" sz="1600" dirty="0"/>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971800" y="304800"/>
            <a:ext cx="5334000" cy="6553200"/>
          </a:xfrm>
        </p:spPr>
        <p:txBody>
          <a:bodyPr>
            <a:noAutofit/>
          </a:bodyPr>
          <a:lstStyle/>
          <a:p>
            <a:r>
              <a:rPr lang="en-US" sz="4000" b="1" dirty="0" smtClean="0"/>
              <a:t>We have spent the last two days reviewing solving word problems by using equations.  </a:t>
            </a:r>
          </a:p>
          <a:p>
            <a:endParaRPr lang="en-US" sz="4000" b="1" dirty="0"/>
          </a:p>
          <a:p>
            <a:r>
              <a:rPr lang="en-US" sz="4000" b="1" dirty="0" smtClean="0"/>
              <a:t>Now it’s your TURN!</a:t>
            </a:r>
          </a:p>
          <a:p>
            <a:endParaRPr lang="en-US" sz="4000" b="1" dirty="0"/>
          </a:p>
          <a:p>
            <a:r>
              <a:rPr lang="en-US" sz="4000" b="1" dirty="0" smtClean="0"/>
              <a:t>Complete the following worksheet in class.</a:t>
            </a:r>
          </a:p>
          <a:p>
            <a:endParaRPr lang="en-US" sz="4000" b="1" dirty="0"/>
          </a:p>
          <a:p>
            <a:endParaRPr lang="en-US" sz="4000" dirty="0" smtClean="0"/>
          </a:p>
        </p:txBody>
      </p:sp>
    </p:spTree>
    <p:extLst>
      <p:ext uri="{BB962C8B-B14F-4D97-AF65-F5344CB8AC3E}">
        <p14:creationId xmlns:p14="http://schemas.microsoft.com/office/powerpoint/2010/main" val="3461755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1">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3200" b="1" i="1" dirty="0" smtClean="0">
                <a:solidFill>
                  <a:schemeClr val="bg1">
                    <a:lumMod val="65000"/>
                  </a:schemeClr>
                </a:solidFill>
              </a:rPr>
              <a:t>Do Now:</a:t>
            </a:r>
          </a:p>
          <a:p>
            <a:endParaRPr lang="en-US" sz="3200" b="1" i="1" dirty="0" smtClean="0">
              <a:solidFill>
                <a:schemeClr val="bg1">
                  <a:lumMod val="65000"/>
                </a:schemeClr>
              </a:solidFill>
            </a:endParaRPr>
          </a:p>
          <a:p>
            <a:r>
              <a:rPr lang="en-US" sz="3200" b="1" i="1" dirty="0" smtClean="0">
                <a:solidFill>
                  <a:schemeClr val="bg1">
                    <a:lumMod val="65000"/>
                  </a:schemeClr>
                </a:solidFill>
              </a:rPr>
              <a:t>Factor the Following Expression:</a:t>
            </a:r>
          </a:p>
          <a:p>
            <a:endParaRPr lang="en-US" sz="3200" b="1" i="1" dirty="0" smtClean="0">
              <a:solidFill>
                <a:schemeClr val="bg1">
                  <a:lumMod val="65000"/>
                </a:schemeClr>
              </a:solidFill>
            </a:endParaRPr>
          </a:p>
          <a:p>
            <a:pPr algn="ctr"/>
            <a:r>
              <a:rPr lang="en-US" sz="3200" b="1" i="1" dirty="0" smtClean="0">
                <a:solidFill>
                  <a:schemeClr val="bg1">
                    <a:lumMod val="65000"/>
                  </a:schemeClr>
                </a:solidFill>
              </a:rPr>
              <a:t> 5t + 25 – 5bt</a:t>
            </a:r>
            <a:endParaRPr lang="en-US" sz="2800" b="1" dirty="0" smtClean="0">
              <a:solidFill>
                <a:schemeClr val="bg1">
                  <a:lumMod val="65000"/>
                </a:schemeClr>
              </a:solidFill>
            </a:endParaRPr>
          </a:p>
        </p:txBody>
      </p:sp>
      <p:pic>
        <p:nvPicPr>
          <p:cNvPr id="1026" name="Picture 2" descr="C:\Users\Student\AppData\Local\Microsoft\Windows\Temporary Internet Files\Content.IE5\V32AK666\MC900237185[1].wmf"/>
          <p:cNvPicPr>
            <a:picLocks noChangeAspect="1" noChangeArrowheads="1"/>
          </p:cNvPicPr>
          <p:nvPr/>
        </p:nvPicPr>
        <p:blipFill>
          <a:blip r:embed="rId3" cstate="print"/>
          <a:srcRect/>
          <a:stretch>
            <a:fillRect/>
          </a:stretch>
        </p:blipFill>
        <p:spPr bwMode="auto">
          <a:xfrm>
            <a:off x="5943600" y="4724400"/>
            <a:ext cx="2187921" cy="1975164"/>
          </a:xfrm>
          <a:prstGeom prst="rect">
            <a:avLst/>
          </a:prstGeom>
          <a:noFill/>
        </p:spPr>
      </p:pic>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1">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3200" b="1" i="1" dirty="0" smtClean="0">
                <a:solidFill>
                  <a:schemeClr val="bg1">
                    <a:lumMod val="65000"/>
                  </a:schemeClr>
                </a:solidFill>
              </a:rPr>
              <a:t>Yesterday…</a:t>
            </a:r>
          </a:p>
          <a:p>
            <a:r>
              <a:rPr lang="en-US" sz="2800" b="1" dirty="0" smtClean="0">
                <a:solidFill>
                  <a:schemeClr val="bg1">
                    <a:lumMod val="65000"/>
                  </a:schemeClr>
                </a:solidFill>
              </a:rPr>
              <a:t>We learned all about </a:t>
            </a:r>
            <a:r>
              <a:rPr lang="en-US" sz="2800" b="1" dirty="0" smtClean="0">
                <a:solidFill>
                  <a:srgbClr val="FF6600"/>
                </a:solidFill>
              </a:rPr>
              <a:t>FACTORING</a:t>
            </a:r>
            <a:r>
              <a:rPr lang="en-US" sz="2800" b="1" dirty="0" smtClean="0">
                <a:solidFill>
                  <a:schemeClr val="bg1">
                    <a:lumMod val="65000"/>
                  </a:schemeClr>
                </a:solidFill>
              </a:rPr>
              <a:t>.</a:t>
            </a:r>
          </a:p>
          <a:p>
            <a:endParaRPr lang="en-US" sz="2800" b="1" dirty="0" smtClean="0">
              <a:solidFill>
                <a:schemeClr val="bg1">
                  <a:lumMod val="65000"/>
                </a:schemeClr>
              </a:solidFill>
            </a:endParaRPr>
          </a:p>
          <a:p>
            <a:r>
              <a:rPr lang="en-US" sz="2800" dirty="0" smtClean="0">
                <a:solidFill>
                  <a:schemeClr val="bg1">
                    <a:lumMod val="65000"/>
                  </a:schemeClr>
                </a:solidFill>
              </a:rPr>
              <a:t>Today we are going to continue…</a:t>
            </a:r>
          </a:p>
          <a:p>
            <a:endParaRPr lang="en-US" sz="2800" dirty="0" smtClean="0">
              <a:solidFill>
                <a:schemeClr val="bg1">
                  <a:lumMod val="65000"/>
                </a:schemeClr>
              </a:solidFill>
            </a:endParaRPr>
          </a:p>
          <a:p>
            <a:pPr algn="ctr"/>
            <a:r>
              <a:rPr lang="en-US" sz="2800" dirty="0" smtClean="0">
                <a:solidFill>
                  <a:schemeClr val="bg1">
                    <a:lumMod val="65000"/>
                  </a:schemeClr>
                </a:solidFill>
              </a:rPr>
              <a:t>Let’s break into groups and work together to </a:t>
            </a:r>
            <a:r>
              <a:rPr lang="en-US" sz="2800" dirty="0" smtClean="0">
                <a:solidFill>
                  <a:srgbClr val="FF6600"/>
                </a:solidFill>
              </a:rPr>
              <a:t>factor</a:t>
            </a:r>
            <a:r>
              <a:rPr lang="en-US" sz="2800" dirty="0" smtClean="0">
                <a:solidFill>
                  <a:schemeClr val="bg1">
                    <a:lumMod val="65000"/>
                  </a:schemeClr>
                </a:solidFill>
              </a:rPr>
              <a:t>!</a:t>
            </a:r>
          </a:p>
        </p:txBody>
      </p:sp>
      <p:pic>
        <p:nvPicPr>
          <p:cNvPr id="2051" name="Picture 3" descr="C:\Users\Student\AppData\Local\Microsoft\Windows\Temporary Internet Files\Content.IE5\4Y9MMTK3\MC900359099[1].wmf"/>
          <p:cNvPicPr>
            <a:picLocks noChangeAspect="1" noChangeArrowheads="1"/>
          </p:cNvPicPr>
          <p:nvPr/>
        </p:nvPicPr>
        <p:blipFill>
          <a:blip r:embed="rId3" cstate="print"/>
          <a:srcRect/>
          <a:stretch>
            <a:fillRect/>
          </a:stretch>
        </p:blipFill>
        <p:spPr bwMode="auto">
          <a:xfrm>
            <a:off x="6553200" y="4876800"/>
            <a:ext cx="1800454" cy="1784909"/>
          </a:xfrm>
          <a:prstGeom prst="rect">
            <a:avLst/>
          </a:prstGeom>
          <a:noFill/>
        </p:spPr>
      </p:pic>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95600" cy="6857999"/>
          </a:xfrm>
          <a:solidFill>
            <a:schemeClr val="accent1">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17417"/>
            <a:ext cx="5638800" cy="6840583"/>
          </a:xfrm>
        </p:spPr>
        <p:txBody>
          <a:bodyPr>
            <a:noAutofit/>
          </a:bodyPr>
          <a:lstStyle/>
          <a:p>
            <a:r>
              <a:rPr lang="en-US" sz="2400" b="1" dirty="0" smtClean="0">
                <a:solidFill>
                  <a:schemeClr val="bg1">
                    <a:lumMod val="65000"/>
                  </a:schemeClr>
                </a:solidFill>
              </a:rPr>
              <a:t>Group 1:</a:t>
            </a:r>
            <a:r>
              <a:rPr lang="en-US" dirty="0" smtClean="0">
                <a:solidFill>
                  <a:schemeClr val="bg1">
                    <a:lumMod val="65000"/>
                  </a:schemeClr>
                </a:solidFill>
              </a:rPr>
              <a:t> </a:t>
            </a:r>
            <a:r>
              <a:rPr lang="en-US" sz="2400" dirty="0" smtClean="0">
                <a:solidFill>
                  <a:schemeClr val="bg1">
                    <a:lumMod val="65000"/>
                  </a:schemeClr>
                </a:solidFill>
              </a:rPr>
              <a:t>Brandon, Sammy, Bryan and Natari</a:t>
            </a:r>
          </a:p>
          <a:p>
            <a:pPr algn="ctr"/>
            <a:r>
              <a:rPr lang="en-US" sz="2400" b="1" i="1" dirty="0" smtClean="0">
                <a:solidFill>
                  <a:schemeClr val="accent6">
                    <a:lumMod val="75000"/>
                  </a:schemeClr>
                </a:solidFill>
              </a:rPr>
              <a:t>Blue Handbook Page 243</a:t>
            </a:r>
          </a:p>
          <a:p>
            <a:pPr algn="ctr"/>
            <a:r>
              <a:rPr lang="en-US" sz="2400" dirty="0" smtClean="0">
                <a:solidFill>
                  <a:schemeClr val="accent6">
                    <a:lumMod val="75000"/>
                  </a:schemeClr>
                </a:solidFill>
              </a:rPr>
              <a:t>Ms. N</a:t>
            </a:r>
          </a:p>
          <a:p>
            <a:pPr algn="ctr"/>
            <a:endParaRPr lang="en-US" sz="2400" b="1" i="1" dirty="0" smtClean="0">
              <a:solidFill>
                <a:schemeClr val="accent6">
                  <a:lumMod val="75000"/>
                </a:schemeClr>
              </a:solidFill>
            </a:endParaRPr>
          </a:p>
          <a:p>
            <a:r>
              <a:rPr lang="en-US" sz="2400" b="1" dirty="0" smtClean="0">
                <a:solidFill>
                  <a:schemeClr val="bg1">
                    <a:lumMod val="65000"/>
                  </a:schemeClr>
                </a:solidFill>
              </a:rPr>
              <a:t>Group 2: </a:t>
            </a:r>
            <a:r>
              <a:rPr lang="en-US" sz="2400" dirty="0" smtClean="0">
                <a:solidFill>
                  <a:schemeClr val="bg1">
                    <a:lumMod val="65000"/>
                  </a:schemeClr>
                </a:solidFill>
              </a:rPr>
              <a:t>Carlos O., Carlos T., Mya, and Semion</a:t>
            </a:r>
          </a:p>
          <a:p>
            <a:pPr algn="ctr"/>
            <a:r>
              <a:rPr lang="en-US" sz="2400" b="1" dirty="0" smtClean="0">
                <a:solidFill>
                  <a:srgbClr val="FF0000"/>
                </a:solidFill>
              </a:rPr>
              <a:t>IXL.com: Algebra Section</a:t>
            </a:r>
          </a:p>
          <a:p>
            <a:pPr algn="ctr"/>
            <a:r>
              <a:rPr lang="en-US" sz="2400" b="1" dirty="0" smtClean="0">
                <a:solidFill>
                  <a:srgbClr val="FF0000"/>
                </a:solidFill>
              </a:rPr>
              <a:t>Factoring: </a:t>
            </a:r>
            <a:r>
              <a:rPr lang="en-US" sz="2400" b="1" i="1" dirty="0" smtClean="0">
                <a:solidFill>
                  <a:srgbClr val="FF0000"/>
                </a:solidFill>
              </a:rPr>
              <a:t>AA.2 Factor out a monomial</a:t>
            </a:r>
            <a:endParaRPr lang="en-US" sz="2400" dirty="0" smtClean="0">
              <a:solidFill>
                <a:schemeClr val="bg1">
                  <a:lumMod val="65000"/>
                </a:schemeClr>
              </a:solidFill>
            </a:endParaRPr>
          </a:p>
          <a:p>
            <a:pPr algn="ctr"/>
            <a:r>
              <a:rPr lang="en-US" sz="2400" dirty="0" smtClean="0">
                <a:solidFill>
                  <a:srgbClr val="FF0000"/>
                </a:solidFill>
              </a:rPr>
              <a:t>Ms. Williams</a:t>
            </a:r>
            <a:endParaRPr lang="en-US" sz="2400" dirty="0" smtClean="0">
              <a:solidFill>
                <a:schemeClr val="bg1">
                  <a:lumMod val="65000"/>
                </a:schemeClr>
              </a:solidFill>
            </a:endParaRPr>
          </a:p>
          <a:p>
            <a:endParaRPr lang="en-US" sz="2400" dirty="0" smtClean="0">
              <a:solidFill>
                <a:schemeClr val="bg1">
                  <a:lumMod val="65000"/>
                </a:schemeClr>
              </a:solidFill>
            </a:endParaRPr>
          </a:p>
          <a:p>
            <a:pPr algn="ctr"/>
            <a:r>
              <a:rPr lang="en-US" sz="2400" dirty="0" smtClean="0">
                <a:solidFill>
                  <a:schemeClr val="bg1">
                    <a:lumMod val="65000"/>
                  </a:schemeClr>
                </a:solidFill>
              </a:rPr>
              <a:t>You have 30 minutes to complete your work, then we will switch.</a:t>
            </a:r>
          </a:p>
          <a:p>
            <a:pPr algn="ctr"/>
            <a:endParaRPr lang="en-US" sz="2400" dirty="0" smtClean="0">
              <a:solidFill>
                <a:schemeClr val="bg1">
                  <a:lumMod val="65000"/>
                </a:schemeClr>
              </a:solidFill>
            </a:endParaRPr>
          </a:p>
          <a:p>
            <a:pPr algn="ctr"/>
            <a:r>
              <a:rPr lang="en-US" sz="3200" b="1" dirty="0" smtClean="0">
                <a:solidFill>
                  <a:srgbClr val="FF6600"/>
                </a:solidFill>
              </a:rPr>
              <a:t>Let’s Get Started!!!</a:t>
            </a:r>
            <a:endParaRPr lang="en-US" sz="3600" b="1" dirty="0" smtClean="0">
              <a:solidFill>
                <a:srgbClr val="FF6600"/>
              </a:solidFill>
            </a:endParaRPr>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95600" cy="6857999"/>
          </a:xfrm>
          <a:solidFill>
            <a:schemeClr val="accent1">
              <a:alpha val="51000"/>
            </a:schemeClr>
          </a:solidFill>
        </p:spPr>
        <p:txBody>
          <a:bodyPr/>
          <a:lstStyle/>
          <a:p>
            <a:r>
              <a:rPr lang="en-US" sz="2000" u="sng" dirty="0" smtClean="0">
                <a:solidFill>
                  <a:schemeClr val="bg1"/>
                </a:solidFill>
              </a:rPr>
              <a:t>Learning Objectives: </a:t>
            </a:r>
            <a:r>
              <a:rPr lang="en-US" sz="2000" dirty="0" smtClean="0">
                <a:solidFill>
                  <a:schemeClr val="bg1"/>
                </a:solidFill>
              </a:rPr>
              <a:t>SWBAT factor linear expressions with rational coefficients.</a:t>
            </a: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lumMod val="95000"/>
                  </a:schemeClr>
                </a:solidFill>
              </a:rPr>
              <a:t/>
            </a:r>
            <a:br>
              <a:rPr lang="en-US" sz="2000" dirty="0">
                <a:solidFill>
                  <a:schemeClr val="bg1">
                    <a:lumMod val="95000"/>
                  </a:schemeClr>
                </a:solidFill>
              </a:rPr>
            </a:br>
            <a:r>
              <a:rPr lang="en-US" sz="2000" dirty="0" smtClean="0">
                <a:solidFill>
                  <a:schemeClr val="bg1">
                    <a:lumMod val="95000"/>
                  </a:schemeClr>
                </a:solidFill>
              </a:rPr>
              <a:t/>
            </a:r>
            <a:br>
              <a:rPr lang="en-US" sz="2000" dirty="0" smtClean="0">
                <a:solidFill>
                  <a:schemeClr val="bg1">
                    <a:lumMod val="95000"/>
                  </a:schemeClr>
                </a:solidFill>
              </a:rPr>
            </a:br>
            <a:r>
              <a:rPr lang="en-US" sz="2000" dirty="0">
                <a:solidFill>
                  <a:schemeClr val="bg1"/>
                </a:solidFill>
              </a:rPr>
              <a:t/>
            </a:r>
            <a:br>
              <a:rPr lang="en-US" sz="2000" dirty="0">
                <a:solidFill>
                  <a:schemeClr val="bg1"/>
                </a:solidFill>
              </a:rPr>
            </a:br>
            <a:r>
              <a:rPr lang="en-US" sz="2000" b="1" u="sng" dirty="0" smtClean="0">
                <a:solidFill>
                  <a:schemeClr val="bg1"/>
                </a:solidFill>
              </a:rPr>
              <a:t>Standards</a:t>
            </a:r>
            <a:r>
              <a:rPr lang="en-US" sz="2000" b="1" dirty="0" smtClean="0">
                <a:solidFill>
                  <a:schemeClr val="bg1"/>
                </a:solidFill>
              </a:rPr>
              <a:t>: CCLS:</a:t>
            </a:r>
            <a:r>
              <a:rPr lang="en-US" sz="2000" dirty="0" smtClean="0">
                <a:solidFill>
                  <a:schemeClr val="bg1"/>
                </a:solidFill>
              </a:rPr>
              <a:t> 7.EE.1 Apply properties of operations as strategies to add, subtract, </a:t>
            </a:r>
            <a:r>
              <a:rPr lang="en-US" sz="2000" b="1" dirty="0" smtClean="0">
                <a:solidFill>
                  <a:schemeClr val="bg1"/>
                </a:solidFill>
              </a:rPr>
              <a:t>factor</a:t>
            </a:r>
            <a:r>
              <a:rPr lang="en-US" sz="2000" dirty="0" smtClean="0">
                <a:solidFill>
                  <a:schemeClr val="bg1"/>
                </a:solidFill>
              </a:rPr>
              <a:t>,</a:t>
            </a:r>
            <a:br>
              <a:rPr lang="en-US" sz="2000" dirty="0" smtClean="0">
                <a:solidFill>
                  <a:schemeClr val="bg1"/>
                </a:solidFill>
              </a:rPr>
            </a:br>
            <a:r>
              <a:rPr lang="en-US" sz="2000" dirty="0" smtClean="0">
                <a:solidFill>
                  <a:schemeClr val="bg1"/>
                </a:solidFill>
              </a:rPr>
              <a:t>and expand linear expressions with rational coefficients.</a:t>
            </a:r>
            <a:endParaRPr lang="en-US" sz="2000" dirty="0">
              <a:solidFill>
                <a:schemeClr val="bg1"/>
              </a:solidFill>
            </a:endParaRPr>
          </a:p>
        </p:txBody>
      </p:sp>
      <p:sp>
        <p:nvSpPr>
          <p:cNvPr id="3" name="Subtitle 2"/>
          <p:cNvSpPr>
            <a:spLocks noGrp="1"/>
          </p:cNvSpPr>
          <p:nvPr>
            <p:ph type="subTitle" idx="1"/>
          </p:nvPr>
        </p:nvSpPr>
        <p:spPr>
          <a:xfrm>
            <a:off x="2895600" y="56606"/>
            <a:ext cx="5638800" cy="6840583"/>
          </a:xfrm>
        </p:spPr>
        <p:txBody>
          <a:bodyPr>
            <a:noAutofit/>
          </a:bodyPr>
          <a:lstStyle/>
          <a:p>
            <a:r>
              <a:rPr lang="en-US" sz="2400" b="1" dirty="0" smtClean="0">
                <a:solidFill>
                  <a:schemeClr val="bg1">
                    <a:lumMod val="65000"/>
                  </a:schemeClr>
                </a:solidFill>
              </a:rPr>
              <a:t>Homework:</a:t>
            </a:r>
          </a:p>
          <a:p>
            <a:endParaRPr lang="en-US" sz="2400" b="1" dirty="0">
              <a:solidFill>
                <a:schemeClr val="bg1">
                  <a:lumMod val="65000"/>
                </a:schemeClr>
              </a:solidFill>
            </a:endParaRPr>
          </a:p>
          <a:p>
            <a:r>
              <a:rPr lang="en-US" sz="2400" b="1" dirty="0" smtClean="0">
                <a:solidFill>
                  <a:schemeClr val="bg1">
                    <a:lumMod val="65000"/>
                  </a:schemeClr>
                </a:solidFill>
              </a:rPr>
              <a:t>Complete the Equations Worksheet.</a:t>
            </a:r>
            <a:endParaRPr lang="en-US" sz="2400" b="1" dirty="0" smtClean="0">
              <a:solidFill>
                <a:srgbClr val="FF6600"/>
              </a:solidFill>
            </a:endParaRPr>
          </a:p>
        </p:txBody>
      </p:sp>
      <p:pic>
        <p:nvPicPr>
          <p:cNvPr id="1027" name="Picture 3" descr="C:\Documents and Settings\admin\Local Settings\Temporary Internet Files\Content.IE5\WLJ9ZEZQ\MC900128384[1].wmf"/>
          <p:cNvPicPr>
            <a:picLocks noChangeAspect="1" noChangeArrowheads="1"/>
          </p:cNvPicPr>
          <p:nvPr/>
        </p:nvPicPr>
        <p:blipFill>
          <a:blip r:embed="rId3" cstate="print"/>
          <a:srcRect/>
          <a:stretch>
            <a:fillRect/>
          </a:stretch>
        </p:blipFill>
        <p:spPr bwMode="auto">
          <a:xfrm>
            <a:off x="4724400" y="2819400"/>
            <a:ext cx="3707394" cy="3800797"/>
          </a:xfrm>
          <a:prstGeom prst="rect">
            <a:avLst/>
          </a:prstGeom>
          <a:noFill/>
        </p:spPr>
      </p:pic>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lstStyle/>
          <a:p>
            <a:r>
              <a:rPr lang="en-US" sz="2000" u="sng" dirty="0" smtClean="0">
                <a:solidFill>
                  <a:schemeClr val="tx1"/>
                </a:solidFill>
              </a:rPr>
              <a:t>Learning Objectives: </a:t>
            </a:r>
            <a:r>
              <a:rPr lang="en-US" sz="2000" dirty="0" smtClean="0">
                <a:solidFill>
                  <a:schemeClr val="tx1"/>
                </a:solidFill>
              </a:rPr>
              <a:t>SWBAT solve multi-step mathematical problems with rational number.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1400" b="1" u="sng" dirty="0" smtClean="0">
                <a:solidFill>
                  <a:schemeClr val="tx1"/>
                </a:solidFill>
              </a:rPr>
              <a:t>Standards</a:t>
            </a:r>
            <a:r>
              <a:rPr lang="en-US" sz="1400" b="1" dirty="0" smtClean="0">
                <a:solidFill>
                  <a:schemeClr val="tx1"/>
                </a:solidFill>
              </a:rPr>
              <a:t>: CCLS:</a:t>
            </a:r>
            <a:r>
              <a:rPr lang="en-US" sz="1400" dirty="0" smtClean="0">
                <a:solidFill>
                  <a:schemeClr val="tx1"/>
                </a:solidFill>
              </a:rPr>
              <a:t> 7.EE.3 Solve multi-step real-life and mathematical problems posed with positive and negative rational numbers in any form (whole numbers,</a:t>
            </a:r>
            <a:br>
              <a:rPr lang="en-US" sz="1400" dirty="0" smtClean="0">
                <a:solidFill>
                  <a:schemeClr val="tx1"/>
                </a:solidFill>
              </a:rPr>
            </a:br>
            <a:r>
              <a:rPr lang="en-US" sz="1400" dirty="0" smtClean="0">
                <a:solidFill>
                  <a:schemeClr val="tx1"/>
                </a:solidFill>
              </a:rPr>
              <a:t>fractions, and decimals), using tools strategically. Apply properties of operations to calculate with numbers in any form; convert between forms as appropriate; and assess the reasonableness of answers using</a:t>
            </a:r>
            <a:br>
              <a:rPr lang="en-US" sz="1400" dirty="0" smtClean="0">
                <a:solidFill>
                  <a:schemeClr val="tx1"/>
                </a:solidFill>
              </a:rPr>
            </a:br>
            <a:r>
              <a:rPr lang="en-US" sz="1400" dirty="0" smtClean="0">
                <a:solidFill>
                  <a:schemeClr val="tx1"/>
                </a:solidFill>
              </a:rPr>
              <a:t>mental computation and estimation strategies.</a:t>
            </a:r>
            <a:endParaRPr lang="en-US" sz="2000" dirty="0">
              <a:solidFill>
                <a:schemeClr val="tx1"/>
              </a:solidFill>
            </a:endParaRPr>
          </a:p>
        </p:txBody>
      </p:sp>
      <p:sp>
        <p:nvSpPr>
          <p:cNvPr id="3" name="Subtitle 2"/>
          <p:cNvSpPr>
            <a:spLocks noGrp="1"/>
          </p:cNvSpPr>
          <p:nvPr>
            <p:ph type="subTitle" idx="1"/>
          </p:nvPr>
        </p:nvSpPr>
        <p:spPr>
          <a:xfrm>
            <a:off x="2895600" y="56606"/>
            <a:ext cx="5638800" cy="6840583"/>
          </a:xfrm>
        </p:spPr>
        <p:txBody>
          <a:bodyPr>
            <a:noAutofit/>
          </a:bodyPr>
          <a:lstStyle/>
          <a:p>
            <a:r>
              <a:rPr lang="en-US" sz="2400" b="1" dirty="0" smtClean="0">
                <a:solidFill>
                  <a:schemeClr val="bg1">
                    <a:lumMod val="50000"/>
                  </a:schemeClr>
                </a:solidFill>
              </a:rPr>
              <a:t>Do Now:</a:t>
            </a:r>
          </a:p>
          <a:p>
            <a:endParaRPr lang="en-US" sz="2400" b="1" dirty="0" smtClean="0">
              <a:solidFill>
                <a:schemeClr val="bg1">
                  <a:lumMod val="50000"/>
                </a:schemeClr>
              </a:solidFill>
            </a:endParaRPr>
          </a:p>
          <a:p>
            <a:r>
              <a:rPr lang="en-US" sz="2400" b="1" dirty="0" smtClean="0">
                <a:solidFill>
                  <a:schemeClr val="bg1">
                    <a:lumMod val="50000"/>
                  </a:schemeClr>
                </a:solidFill>
              </a:rPr>
              <a:t>Find the expression for the area  of this rectangle:	</a:t>
            </a:r>
            <a:r>
              <a:rPr lang="en-US" sz="2400" b="1" dirty="0" smtClean="0">
                <a:solidFill>
                  <a:srgbClr val="FF6600"/>
                </a:solidFill>
              </a:rPr>
              <a:t>		</a:t>
            </a:r>
          </a:p>
          <a:p>
            <a:endParaRPr lang="en-US" sz="2400" b="1" dirty="0" smtClean="0">
              <a:solidFill>
                <a:srgbClr val="FF6600"/>
              </a:solidFill>
            </a:endParaRPr>
          </a:p>
          <a:p>
            <a:endParaRPr lang="en-US" sz="2400" b="1" dirty="0" smtClean="0">
              <a:solidFill>
                <a:srgbClr val="FF6600"/>
              </a:solidFill>
            </a:endParaRPr>
          </a:p>
          <a:p>
            <a:endParaRPr lang="en-US" sz="2400" b="1" dirty="0" smtClean="0">
              <a:solidFill>
                <a:srgbClr val="FF6600"/>
              </a:solidFill>
            </a:endParaRPr>
          </a:p>
          <a:p>
            <a:endParaRPr lang="en-US" sz="2400" b="1" dirty="0" smtClean="0">
              <a:solidFill>
                <a:srgbClr val="FF6600"/>
              </a:solidFill>
            </a:endParaRPr>
          </a:p>
          <a:p>
            <a:endParaRPr lang="en-US" sz="2400" b="1" dirty="0" smtClean="0">
              <a:solidFill>
                <a:srgbClr val="FF6600"/>
              </a:solidFill>
            </a:endParaRPr>
          </a:p>
          <a:p>
            <a:endParaRPr lang="en-US" sz="2400" b="1" dirty="0" smtClean="0">
              <a:solidFill>
                <a:srgbClr val="FF6600"/>
              </a:solidFill>
            </a:endParaRPr>
          </a:p>
          <a:p>
            <a:r>
              <a:rPr lang="en-US" sz="2400" b="1" dirty="0" smtClean="0">
                <a:solidFill>
                  <a:schemeClr val="bg1">
                    <a:lumMod val="50000"/>
                  </a:schemeClr>
                </a:solidFill>
              </a:rPr>
              <a:t>What is the factor of the expression you got?</a:t>
            </a:r>
          </a:p>
        </p:txBody>
      </p:sp>
      <p:sp>
        <p:nvSpPr>
          <p:cNvPr id="5" name="Rectangle 4"/>
          <p:cNvSpPr/>
          <p:nvPr/>
        </p:nvSpPr>
        <p:spPr>
          <a:xfrm>
            <a:off x="3276600" y="2209800"/>
            <a:ext cx="2133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38600" y="1828800"/>
            <a:ext cx="1524000" cy="369332"/>
          </a:xfrm>
          <a:prstGeom prst="rect">
            <a:avLst/>
          </a:prstGeom>
          <a:noFill/>
        </p:spPr>
        <p:txBody>
          <a:bodyPr wrap="square" rtlCol="0">
            <a:spAutoFit/>
          </a:bodyPr>
          <a:lstStyle/>
          <a:p>
            <a:r>
              <a:rPr lang="en-US" dirty="0" smtClean="0"/>
              <a:t>3x + 4x</a:t>
            </a:r>
            <a:endParaRPr lang="en-US" dirty="0"/>
          </a:p>
        </p:txBody>
      </p:sp>
      <p:sp>
        <p:nvSpPr>
          <p:cNvPr id="7" name="TextBox 6"/>
          <p:cNvSpPr txBox="1"/>
          <p:nvPr/>
        </p:nvSpPr>
        <p:spPr>
          <a:xfrm>
            <a:off x="5486400" y="2971800"/>
            <a:ext cx="533400" cy="369332"/>
          </a:xfrm>
          <a:prstGeom prst="rect">
            <a:avLst/>
          </a:prstGeom>
          <a:noFill/>
        </p:spPr>
        <p:txBody>
          <a:bodyPr wrap="square" rtlCol="0">
            <a:spAutoFit/>
          </a:bodyPr>
          <a:lstStyle/>
          <a:p>
            <a:r>
              <a:rPr lang="en-US" dirty="0" smtClean="0"/>
              <a:t>2</a:t>
            </a:r>
            <a:endParaRPr lang="en-US" dirty="0"/>
          </a:p>
        </p:txBody>
      </p:sp>
      <p:sp>
        <p:nvSpPr>
          <p:cNvPr id="8" name="TextBox 7"/>
          <p:cNvSpPr txBox="1"/>
          <p:nvPr/>
        </p:nvSpPr>
        <p:spPr>
          <a:xfrm>
            <a:off x="6781800" y="1676400"/>
            <a:ext cx="1676400" cy="400110"/>
          </a:xfrm>
          <a:prstGeom prst="rect">
            <a:avLst/>
          </a:prstGeom>
          <a:noFill/>
        </p:spPr>
        <p:txBody>
          <a:bodyPr wrap="square" rtlCol="0">
            <a:spAutoFit/>
          </a:bodyPr>
          <a:lstStyle/>
          <a:p>
            <a:r>
              <a:rPr lang="en-US" sz="2000" b="1" dirty="0" smtClean="0"/>
              <a:t>Hint: A = LW</a:t>
            </a:r>
            <a:endParaRPr lang="en-US" sz="2000" b="1" dirty="0"/>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lstStyle/>
          <a:p>
            <a:r>
              <a:rPr lang="en-US" sz="2000" u="sng" dirty="0" smtClean="0">
                <a:solidFill>
                  <a:schemeClr val="tx1"/>
                </a:solidFill>
              </a:rPr>
              <a:t>Learning Objectives: </a:t>
            </a:r>
            <a:r>
              <a:rPr lang="en-US" sz="2000" dirty="0" smtClean="0">
                <a:solidFill>
                  <a:schemeClr val="tx1"/>
                </a:solidFill>
              </a:rPr>
              <a:t>SWBAT solve multi-step mathematical problems with rational number.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1400" b="1" u="sng" dirty="0" smtClean="0">
                <a:solidFill>
                  <a:schemeClr val="tx1"/>
                </a:solidFill>
              </a:rPr>
              <a:t>Standards</a:t>
            </a:r>
            <a:r>
              <a:rPr lang="en-US" sz="1400" b="1" dirty="0" smtClean="0">
                <a:solidFill>
                  <a:schemeClr val="tx1"/>
                </a:solidFill>
              </a:rPr>
              <a:t>: CCLS:</a:t>
            </a:r>
            <a:r>
              <a:rPr lang="en-US" sz="1400" dirty="0" smtClean="0">
                <a:solidFill>
                  <a:schemeClr val="tx1"/>
                </a:solidFill>
              </a:rPr>
              <a:t> 7.EE.3 Solve multi-step real-life and mathematical problems posed with positive and negative rational numbers in any form (whole numbers,</a:t>
            </a:r>
            <a:br>
              <a:rPr lang="en-US" sz="1400" dirty="0" smtClean="0">
                <a:solidFill>
                  <a:schemeClr val="tx1"/>
                </a:solidFill>
              </a:rPr>
            </a:br>
            <a:r>
              <a:rPr lang="en-US" sz="1400" dirty="0" smtClean="0">
                <a:solidFill>
                  <a:schemeClr val="tx1"/>
                </a:solidFill>
              </a:rPr>
              <a:t>fractions, and decimals), using tools strategically. Apply properties of operations to calculate with numbers in any form; convert between forms as appropriate; and assess the reasonableness of answers using</a:t>
            </a:r>
            <a:br>
              <a:rPr lang="en-US" sz="1400" dirty="0" smtClean="0">
                <a:solidFill>
                  <a:schemeClr val="tx1"/>
                </a:solidFill>
              </a:rPr>
            </a:br>
            <a:r>
              <a:rPr lang="en-US" sz="1400" dirty="0" smtClean="0">
                <a:solidFill>
                  <a:schemeClr val="tx1"/>
                </a:solidFill>
              </a:rPr>
              <a:t>mental computation and estimation strategies.</a:t>
            </a:r>
            <a:endParaRPr lang="en-US" sz="2000" dirty="0">
              <a:solidFill>
                <a:schemeClr val="tx1"/>
              </a:solidFill>
            </a:endParaRPr>
          </a:p>
        </p:txBody>
      </p:sp>
      <p:sp>
        <p:nvSpPr>
          <p:cNvPr id="3" name="Subtitle 2"/>
          <p:cNvSpPr>
            <a:spLocks noGrp="1"/>
          </p:cNvSpPr>
          <p:nvPr>
            <p:ph type="subTitle" idx="1"/>
          </p:nvPr>
        </p:nvSpPr>
        <p:spPr>
          <a:xfrm>
            <a:off x="2895600" y="56606"/>
            <a:ext cx="5638800" cy="6840583"/>
          </a:xfrm>
        </p:spPr>
        <p:txBody>
          <a:bodyPr>
            <a:noAutofit/>
          </a:bodyPr>
          <a:lstStyle/>
          <a:p>
            <a:r>
              <a:rPr lang="en-US" sz="2400" b="1" dirty="0" smtClean="0">
                <a:solidFill>
                  <a:schemeClr val="bg1">
                    <a:lumMod val="50000"/>
                  </a:schemeClr>
                </a:solidFill>
              </a:rPr>
              <a:t>Let’s Review…</a:t>
            </a:r>
          </a:p>
          <a:p>
            <a:endParaRPr lang="en-US" sz="800" b="1" dirty="0" smtClean="0">
              <a:solidFill>
                <a:schemeClr val="bg1">
                  <a:lumMod val="50000"/>
                </a:schemeClr>
              </a:solidFill>
            </a:endParaRPr>
          </a:p>
          <a:p>
            <a:r>
              <a:rPr lang="en-US" sz="2400" b="1" dirty="0" smtClean="0">
                <a:solidFill>
                  <a:schemeClr val="bg1">
                    <a:lumMod val="50000"/>
                  </a:schemeClr>
                </a:solidFill>
              </a:rPr>
              <a:t>When solving a word problem we must:</a:t>
            </a:r>
          </a:p>
          <a:p>
            <a:r>
              <a:rPr lang="en-US" sz="2400" b="1" dirty="0" smtClean="0">
                <a:solidFill>
                  <a:schemeClr val="bg1">
                    <a:lumMod val="50000"/>
                  </a:schemeClr>
                </a:solidFill>
              </a:rPr>
              <a:t>	</a:t>
            </a:r>
            <a:r>
              <a:rPr lang="en-US" sz="2400" b="1" dirty="0" smtClean="0">
                <a:solidFill>
                  <a:srgbClr val="7030A0"/>
                </a:solidFill>
              </a:rPr>
              <a:t>1. Translate</a:t>
            </a:r>
          </a:p>
          <a:p>
            <a:r>
              <a:rPr lang="en-US" sz="2400" b="1" dirty="0" smtClean="0">
                <a:solidFill>
                  <a:srgbClr val="7030A0"/>
                </a:solidFill>
              </a:rPr>
              <a:t>	2. Solve</a:t>
            </a:r>
          </a:p>
          <a:p>
            <a:r>
              <a:rPr lang="en-US" sz="2400" b="1" dirty="0" smtClean="0">
                <a:solidFill>
                  <a:srgbClr val="7030A0"/>
                </a:solidFill>
              </a:rPr>
              <a:t>	3. Check</a:t>
            </a:r>
          </a:p>
          <a:p>
            <a:endParaRPr lang="en-US" sz="800" b="1" dirty="0" smtClean="0">
              <a:solidFill>
                <a:schemeClr val="bg1">
                  <a:lumMod val="50000"/>
                </a:schemeClr>
              </a:solidFill>
            </a:endParaRPr>
          </a:p>
          <a:p>
            <a:r>
              <a:rPr lang="en-US" sz="2400" b="1" dirty="0" smtClean="0">
                <a:solidFill>
                  <a:schemeClr val="bg1">
                    <a:lumMod val="50000"/>
                  </a:schemeClr>
                </a:solidFill>
              </a:rPr>
              <a:t>However, word problems represent real life scenarios, </a:t>
            </a:r>
            <a:r>
              <a:rPr lang="en-US" sz="2400" b="1" i="1" dirty="0" smtClean="0">
                <a:solidFill>
                  <a:schemeClr val="bg1">
                    <a:lumMod val="50000"/>
                  </a:schemeClr>
                </a:solidFill>
              </a:rPr>
              <a:t>so we may need other information as well.</a:t>
            </a:r>
          </a:p>
          <a:p>
            <a:endParaRPr lang="en-US" sz="2400" b="1" dirty="0" smtClean="0">
              <a:solidFill>
                <a:schemeClr val="bg1">
                  <a:lumMod val="50000"/>
                </a:schemeClr>
              </a:solidFill>
            </a:endParaRPr>
          </a:p>
          <a:p>
            <a:r>
              <a:rPr lang="en-US" sz="2400" b="1" dirty="0" smtClean="0">
                <a:solidFill>
                  <a:schemeClr val="bg1">
                    <a:lumMod val="50000"/>
                  </a:schemeClr>
                </a:solidFill>
              </a:rPr>
              <a:t>How do we find the </a:t>
            </a:r>
            <a:r>
              <a:rPr lang="en-US" sz="2400" b="1" dirty="0" smtClean="0">
                <a:solidFill>
                  <a:srgbClr val="7030A0"/>
                </a:solidFill>
              </a:rPr>
              <a:t>perimeter</a:t>
            </a:r>
            <a:r>
              <a:rPr lang="en-US" sz="2400" b="1" dirty="0" smtClean="0">
                <a:solidFill>
                  <a:schemeClr val="bg1">
                    <a:lumMod val="50000"/>
                  </a:schemeClr>
                </a:solidFill>
              </a:rPr>
              <a:t> of a square or rectangle?</a:t>
            </a:r>
          </a:p>
          <a:p>
            <a:endParaRPr lang="en-US" sz="2400" b="1" dirty="0" smtClean="0">
              <a:solidFill>
                <a:schemeClr val="bg1">
                  <a:lumMod val="50000"/>
                </a:schemeClr>
              </a:solidFill>
            </a:endParaRPr>
          </a:p>
          <a:p>
            <a:r>
              <a:rPr lang="en-US" sz="2400" b="1" dirty="0" smtClean="0">
                <a:solidFill>
                  <a:schemeClr val="bg1">
                    <a:lumMod val="50000"/>
                  </a:schemeClr>
                </a:solidFill>
              </a:rPr>
              <a:t>How do we find the </a:t>
            </a:r>
            <a:r>
              <a:rPr lang="en-US" sz="2400" b="1" dirty="0" smtClean="0">
                <a:solidFill>
                  <a:srgbClr val="7030A0"/>
                </a:solidFill>
              </a:rPr>
              <a:t>area</a:t>
            </a:r>
            <a:r>
              <a:rPr lang="en-US" sz="2400" b="1" dirty="0" smtClean="0">
                <a:solidFill>
                  <a:schemeClr val="bg1">
                    <a:lumMod val="50000"/>
                  </a:schemeClr>
                </a:solidFill>
              </a:rPr>
              <a:t> of a square or rectangle?</a:t>
            </a: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lstStyle/>
          <a:p>
            <a:r>
              <a:rPr lang="en-US" sz="2000" u="sng" dirty="0" smtClean="0">
                <a:solidFill>
                  <a:schemeClr val="tx1"/>
                </a:solidFill>
              </a:rPr>
              <a:t>Learning Objectives: </a:t>
            </a:r>
            <a:r>
              <a:rPr lang="en-US" sz="2000" dirty="0" smtClean="0">
                <a:solidFill>
                  <a:schemeClr val="tx1"/>
                </a:solidFill>
              </a:rPr>
              <a:t>SWBAT solve multi-step mathematical problems with rational number.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1400" b="1" u="sng" dirty="0" smtClean="0">
                <a:solidFill>
                  <a:schemeClr val="tx1"/>
                </a:solidFill>
              </a:rPr>
              <a:t>Standards</a:t>
            </a:r>
            <a:r>
              <a:rPr lang="en-US" sz="1400" b="1" dirty="0" smtClean="0">
                <a:solidFill>
                  <a:schemeClr val="tx1"/>
                </a:solidFill>
              </a:rPr>
              <a:t>: CCLS:</a:t>
            </a:r>
            <a:r>
              <a:rPr lang="en-US" sz="1400" dirty="0" smtClean="0">
                <a:solidFill>
                  <a:schemeClr val="tx1"/>
                </a:solidFill>
              </a:rPr>
              <a:t> 7.EE.3 Solve multi-step real-life and mathematical problems posed with positive and negative rational numbers in any form (whole numbers,</a:t>
            </a:r>
            <a:br>
              <a:rPr lang="en-US" sz="1400" dirty="0" smtClean="0">
                <a:solidFill>
                  <a:schemeClr val="tx1"/>
                </a:solidFill>
              </a:rPr>
            </a:br>
            <a:r>
              <a:rPr lang="en-US" sz="1400" dirty="0" smtClean="0">
                <a:solidFill>
                  <a:schemeClr val="tx1"/>
                </a:solidFill>
              </a:rPr>
              <a:t>fractions, and decimals), using tools strategically. Apply properties of operations to calculate with numbers in any form; convert between forms as appropriate; and assess the reasonableness of answers using</a:t>
            </a:r>
            <a:br>
              <a:rPr lang="en-US" sz="1400" dirty="0" smtClean="0">
                <a:solidFill>
                  <a:schemeClr val="tx1"/>
                </a:solidFill>
              </a:rPr>
            </a:br>
            <a:r>
              <a:rPr lang="en-US" sz="1400" dirty="0" smtClean="0">
                <a:solidFill>
                  <a:schemeClr val="tx1"/>
                </a:solidFill>
              </a:rPr>
              <a:t>mental computation and estimation strategies.</a:t>
            </a:r>
            <a:endParaRPr lang="en-US" sz="2000" dirty="0">
              <a:solidFill>
                <a:schemeClr val="tx1"/>
              </a:solidFill>
            </a:endParaRPr>
          </a:p>
        </p:txBody>
      </p:sp>
      <p:sp>
        <p:nvSpPr>
          <p:cNvPr id="3" name="Subtitle 2"/>
          <p:cNvSpPr>
            <a:spLocks noGrp="1"/>
          </p:cNvSpPr>
          <p:nvPr>
            <p:ph type="subTitle" idx="1"/>
          </p:nvPr>
        </p:nvSpPr>
        <p:spPr>
          <a:xfrm>
            <a:off x="2895600" y="56606"/>
            <a:ext cx="5638800" cy="6840583"/>
          </a:xfrm>
        </p:spPr>
        <p:txBody>
          <a:bodyPr>
            <a:noAutofit/>
          </a:bodyPr>
          <a:lstStyle/>
          <a:p>
            <a:r>
              <a:rPr lang="en-US" sz="2400" b="1" dirty="0" smtClean="0">
                <a:solidFill>
                  <a:schemeClr val="bg1">
                    <a:lumMod val="50000"/>
                  </a:schemeClr>
                </a:solidFill>
              </a:rPr>
              <a:t>Let’s try to find the area together:</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endParaRPr lang="en-US" sz="2400" b="1" dirty="0" smtClean="0">
              <a:solidFill>
                <a:schemeClr val="bg1">
                  <a:lumMod val="50000"/>
                </a:schemeClr>
              </a:solidFill>
            </a:endParaRPr>
          </a:p>
          <a:p>
            <a:endParaRPr lang="en-US" sz="2400" b="1" dirty="0" smtClean="0">
              <a:solidFill>
                <a:schemeClr val="bg1">
                  <a:lumMod val="50000"/>
                </a:schemeClr>
              </a:solidFill>
            </a:endParaRPr>
          </a:p>
          <a:p>
            <a:endParaRPr lang="en-US" sz="2400" b="1" dirty="0" smtClean="0">
              <a:solidFill>
                <a:schemeClr val="bg1">
                  <a:lumMod val="50000"/>
                </a:schemeClr>
              </a:solidFill>
            </a:endParaRP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Let’s try to find the perimeter together:</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endParaRPr lang="en-US" sz="2400" b="1" dirty="0" smtClean="0">
              <a:solidFill>
                <a:schemeClr val="bg1">
                  <a:lumMod val="50000"/>
                </a:schemeClr>
              </a:solidFill>
            </a:endParaRPr>
          </a:p>
        </p:txBody>
      </p:sp>
      <p:sp>
        <p:nvSpPr>
          <p:cNvPr id="4" name="Rectangle 3"/>
          <p:cNvSpPr/>
          <p:nvPr/>
        </p:nvSpPr>
        <p:spPr>
          <a:xfrm>
            <a:off x="4572000" y="914400"/>
            <a:ext cx="1752600" cy="76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105400" y="609600"/>
            <a:ext cx="990600" cy="369332"/>
          </a:xfrm>
          <a:prstGeom prst="rect">
            <a:avLst/>
          </a:prstGeom>
          <a:noFill/>
        </p:spPr>
        <p:txBody>
          <a:bodyPr wrap="square" rtlCol="0">
            <a:spAutoFit/>
          </a:bodyPr>
          <a:lstStyle/>
          <a:p>
            <a:r>
              <a:rPr lang="en-US" dirty="0" smtClean="0"/>
              <a:t>3x + 8</a:t>
            </a:r>
            <a:endParaRPr lang="en-US" dirty="0"/>
          </a:p>
        </p:txBody>
      </p:sp>
      <p:sp>
        <p:nvSpPr>
          <p:cNvPr id="6" name="TextBox 5"/>
          <p:cNvSpPr txBox="1"/>
          <p:nvPr/>
        </p:nvSpPr>
        <p:spPr>
          <a:xfrm>
            <a:off x="6324600" y="1143000"/>
            <a:ext cx="533400" cy="369332"/>
          </a:xfrm>
          <a:prstGeom prst="rect">
            <a:avLst/>
          </a:prstGeom>
          <a:noFill/>
        </p:spPr>
        <p:txBody>
          <a:bodyPr wrap="square" rtlCol="0">
            <a:spAutoFit/>
          </a:bodyPr>
          <a:lstStyle/>
          <a:p>
            <a:r>
              <a:rPr lang="en-US" dirty="0" smtClean="0"/>
              <a:t>10</a:t>
            </a:r>
            <a:endParaRPr lang="en-US" dirty="0"/>
          </a:p>
        </p:txBody>
      </p:sp>
      <p:sp>
        <p:nvSpPr>
          <p:cNvPr id="7" name="Rectangle 6"/>
          <p:cNvSpPr/>
          <p:nvPr/>
        </p:nvSpPr>
        <p:spPr>
          <a:xfrm>
            <a:off x="4953000" y="4419600"/>
            <a:ext cx="838200" cy="17526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81600" y="4114800"/>
            <a:ext cx="609600" cy="369332"/>
          </a:xfrm>
          <a:prstGeom prst="rect">
            <a:avLst/>
          </a:prstGeom>
          <a:noFill/>
        </p:spPr>
        <p:txBody>
          <a:bodyPr wrap="square" rtlCol="0">
            <a:spAutoFit/>
          </a:bodyPr>
          <a:lstStyle/>
          <a:p>
            <a:r>
              <a:rPr lang="en-US" dirty="0" smtClean="0"/>
              <a:t>3x</a:t>
            </a:r>
            <a:endParaRPr lang="en-US" dirty="0"/>
          </a:p>
        </p:txBody>
      </p:sp>
      <p:sp>
        <p:nvSpPr>
          <p:cNvPr id="9" name="TextBox 8"/>
          <p:cNvSpPr txBox="1"/>
          <p:nvPr/>
        </p:nvSpPr>
        <p:spPr>
          <a:xfrm>
            <a:off x="5867400" y="5105400"/>
            <a:ext cx="1447800" cy="369332"/>
          </a:xfrm>
          <a:prstGeom prst="rect">
            <a:avLst/>
          </a:prstGeom>
          <a:noFill/>
        </p:spPr>
        <p:txBody>
          <a:bodyPr wrap="square" rtlCol="0">
            <a:spAutoFit/>
          </a:bodyPr>
          <a:lstStyle/>
          <a:p>
            <a:r>
              <a:rPr lang="en-US" dirty="0" smtClean="0"/>
              <a:t>24 + x</a:t>
            </a:r>
            <a:endParaRPr lang="en-US" dirty="0"/>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lstStyle/>
          <a:p>
            <a:r>
              <a:rPr lang="en-US" sz="2000" u="sng" dirty="0" smtClean="0">
                <a:solidFill>
                  <a:schemeClr val="tx1"/>
                </a:solidFill>
              </a:rPr>
              <a:t>Learning Objectives: </a:t>
            </a:r>
            <a:r>
              <a:rPr lang="en-US" sz="2000" dirty="0" smtClean="0">
                <a:solidFill>
                  <a:schemeClr val="tx1"/>
                </a:solidFill>
              </a:rPr>
              <a:t>SWBAT solve multi-step mathematical problems with rational number.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1400" b="1" u="sng" dirty="0" smtClean="0">
                <a:solidFill>
                  <a:schemeClr val="tx1"/>
                </a:solidFill>
              </a:rPr>
              <a:t>Standards</a:t>
            </a:r>
            <a:r>
              <a:rPr lang="en-US" sz="1400" b="1" dirty="0" smtClean="0">
                <a:solidFill>
                  <a:schemeClr val="tx1"/>
                </a:solidFill>
              </a:rPr>
              <a:t>: CCLS:</a:t>
            </a:r>
            <a:r>
              <a:rPr lang="en-US" sz="1400" dirty="0" smtClean="0">
                <a:solidFill>
                  <a:schemeClr val="tx1"/>
                </a:solidFill>
              </a:rPr>
              <a:t> 7.EE.3 Solve multi-step real-life and mathematical problems posed with positive and negative rational numbers in any form (whole numbers,</a:t>
            </a:r>
            <a:br>
              <a:rPr lang="en-US" sz="1400" dirty="0" smtClean="0">
                <a:solidFill>
                  <a:schemeClr val="tx1"/>
                </a:solidFill>
              </a:rPr>
            </a:br>
            <a:r>
              <a:rPr lang="en-US" sz="1400" dirty="0" smtClean="0">
                <a:solidFill>
                  <a:schemeClr val="tx1"/>
                </a:solidFill>
              </a:rPr>
              <a:t>fractions, and decimals), using tools strategically. Apply properties of operations to calculate with numbers in any form; convert between forms as appropriate; and assess the reasonableness of answers using</a:t>
            </a:r>
            <a:br>
              <a:rPr lang="en-US" sz="1400" dirty="0" smtClean="0">
                <a:solidFill>
                  <a:schemeClr val="tx1"/>
                </a:solidFill>
              </a:rPr>
            </a:br>
            <a:r>
              <a:rPr lang="en-US" sz="1400" dirty="0" smtClean="0">
                <a:solidFill>
                  <a:schemeClr val="tx1"/>
                </a:solidFill>
              </a:rPr>
              <a:t>mental computation and estimation strategies.</a:t>
            </a:r>
            <a:endParaRPr lang="en-US" sz="2000" dirty="0">
              <a:solidFill>
                <a:schemeClr val="tx1"/>
              </a:solidFill>
            </a:endParaRPr>
          </a:p>
        </p:txBody>
      </p:sp>
      <p:sp>
        <p:nvSpPr>
          <p:cNvPr id="3" name="Subtitle 2"/>
          <p:cNvSpPr>
            <a:spLocks noGrp="1"/>
          </p:cNvSpPr>
          <p:nvPr>
            <p:ph type="subTitle" idx="1"/>
          </p:nvPr>
        </p:nvSpPr>
        <p:spPr>
          <a:xfrm>
            <a:off x="2895600" y="56606"/>
            <a:ext cx="5638800" cy="6840583"/>
          </a:xfrm>
        </p:spPr>
        <p:txBody>
          <a:bodyPr>
            <a:noAutofit/>
          </a:bodyPr>
          <a:lstStyle/>
          <a:p>
            <a:r>
              <a:rPr lang="en-US" sz="2400" b="1" dirty="0" smtClean="0">
                <a:solidFill>
                  <a:schemeClr val="bg1">
                    <a:lumMod val="50000"/>
                  </a:schemeClr>
                </a:solidFill>
              </a:rPr>
              <a:t>Let’s step it up a notch…</a:t>
            </a:r>
          </a:p>
          <a:p>
            <a:r>
              <a:rPr lang="en-US" sz="2400" b="1" dirty="0" smtClean="0">
                <a:solidFill>
                  <a:schemeClr val="bg1">
                    <a:lumMod val="50000"/>
                  </a:schemeClr>
                </a:solidFill>
              </a:rPr>
              <a:t>	This rectangle is missing a corner, 	lets find expressions to represent 	its </a:t>
            </a:r>
            <a:r>
              <a:rPr lang="en-US" sz="2400" b="1" dirty="0" smtClean="0">
                <a:solidFill>
                  <a:srgbClr val="7030A0"/>
                </a:solidFill>
              </a:rPr>
              <a:t>area</a:t>
            </a:r>
            <a:r>
              <a:rPr lang="en-US" sz="2400" b="1" dirty="0" smtClean="0">
                <a:solidFill>
                  <a:schemeClr val="bg1">
                    <a:lumMod val="50000"/>
                  </a:schemeClr>
                </a:solidFill>
              </a:rPr>
              <a:t> and </a:t>
            </a:r>
            <a:r>
              <a:rPr lang="en-US" sz="2400" b="1" dirty="0" smtClean="0">
                <a:solidFill>
                  <a:srgbClr val="7030A0"/>
                </a:solidFill>
              </a:rPr>
              <a:t>perimeter</a:t>
            </a:r>
            <a:r>
              <a:rPr lang="en-US" sz="2400" b="1" dirty="0" smtClean="0">
                <a:solidFill>
                  <a:schemeClr val="bg1">
                    <a:lumMod val="50000"/>
                  </a:schemeClr>
                </a:solidFill>
              </a:rPr>
              <a:t> together.</a:t>
            </a:r>
          </a:p>
          <a:p>
            <a:endParaRPr lang="en-US" sz="2400" b="1" dirty="0" smtClean="0">
              <a:solidFill>
                <a:schemeClr val="bg1">
                  <a:lumMod val="50000"/>
                </a:schemeClr>
              </a:solidFill>
            </a:endParaRPr>
          </a:p>
          <a:p>
            <a:endParaRPr lang="en-US" sz="2400" b="1" dirty="0" smtClean="0">
              <a:solidFill>
                <a:schemeClr val="bg1">
                  <a:lumMod val="50000"/>
                </a:schemeClr>
              </a:solidFill>
            </a:endParaRPr>
          </a:p>
        </p:txBody>
      </p:sp>
      <p:sp>
        <p:nvSpPr>
          <p:cNvPr id="10" name="Rectangle 9"/>
          <p:cNvSpPr/>
          <p:nvPr/>
        </p:nvSpPr>
        <p:spPr>
          <a:xfrm>
            <a:off x="4572000" y="2438400"/>
            <a:ext cx="2438400" cy="9144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410200" y="3352800"/>
            <a:ext cx="1600200" cy="10668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562600" y="1981200"/>
            <a:ext cx="762000" cy="369332"/>
          </a:xfrm>
          <a:prstGeom prst="rect">
            <a:avLst/>
          </a:prstGeom>
          <a:noFill/>
        </p:spPr>
        <p:txBody>
          <a:bodyPr wrap="square" rtlCol="0">
            <a:spAutoFit/>
          </a:bodyPr>
          <a:lstStyle/>
          <a:p>
            <a:r>
              <a:rPr lang="en-US" dirty="0" smtClean="0"/>
              <a:t>3x - 2</a:t>
            </a:r>
            <a:endParaRPr lang="en-US" dirty="0"/>
          </a:p>
        </p:txBody>
      </p:sp>
      <p:sp>
        <p:nvSpPr>
          <p:cNvPr id="13" name="TextBox 12"/>
          <p:cNvSpPr txBox="1"/>
          <p:nvPr/>
        </p:nvSpPr>
        <p:spPr>
          <a:xfrm>
            <a:off x="7086600" y="3200400"/>
            <a:ext cx="1066800" cy="369332"/>
          </a:xfrm>
          <a:prstGeom prst="rect">
            <a:avLst/>
          </a:prstGeom>
          <a:noFill/>
        </p:spPr>
        <p:txBody>
          <a:bodyPr wrap="square" rtlCol="0">
            <a:spAutoFit/>
          </a:bodyPr>
          <a:lstStyle/>
          <a:p>
            <a:r>
              <a:rPr lang="en-US" dirty="0" smtClean="0"/>
              <a:t>7</a:t>
            </a:r>
            <a:endParaRPr lang="en-US" dirty="0"/>
          </a:p>
        </p:txBody>
      </p:sp>
      <p:sp>
        <p:nvSpPr>
          <p:cNvPr id="14" name="TextBox 13"/>
          <p:cNvSpPr txBox="1"/>
          <p:nvPr/>
        </p:nvSpPr>
        <p:spPr>
          <a:xfrm>
            <a:off x="6019800" y="4419600"/>
            <a:ext cx="990600" cy="369332"/>
          </a:xfrm>
          <a:prstGeom prst="rect">
            <a:avLst/>
          </a:prstGeom>
          <a:noFill/>
        </p:spPr>
        <p:txBody>
          <a:bodyPr wrap="square" rtlCol="0">
            <a:spAutoFit/>
          </a:bodyPr>
          <a:lstStyle/>
          <a:p>
            <a:r>
              <a:rPr lang="en-US" dirty="0" smtClean="0"/>
              <a:t>x + 4</a:t>
            </a:r>
            <a:endParaRPr lang="en-US" dirty="0"/>
          </a:p>
        </p:txBody>
      </p:sp>
      <p:sp>
        <p:nvSpPr>
          <p:cNvPr id="15" name="TextBox 14"/>
          <p:cNvSpPr txBox="1"/>
          <p:nvPr/>
        </p:nvSpPr>
        <p:spPr>
          <a:xfrm>
            <a:off x="4267200" y="2743200"/>
            <a:ext cx="22860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lstStyle/>
          <a:p>
            <a:r>
              <a:rPr lang="en-US" sz="2000" u="sng" dirty="0" smtClean="0">
                <a:solidFill>
                  <a:schemeClr val="tx1"/>
                </a:solidFill>
              </a:rPr>
              <a:t>Learning Objectives: </a:t>
            </a:r>
            <a:r>
              <a:rPr lang="en-US" sz="2000" dirty="0" smtClean="0">
                <a:solidFill>
                  <a:schemeClr val="tx1"/>
                </a:solidFill>
              </a:rPr>
              <a:t>SWBAT solve multi-step mathematical problems with rational number.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1400" b="1" u="sng" dirty="0" smtClean="0">
                <a:solidFill>
                  <a:schemeClr val="tx1"/>
                </a:solidFill>
              </a:rPr>
              <a:t>Standards</a:t>
            </a:r>
            <a:r>
              <a:rPr lang="en-US" sz="1400" b="1" dirty="0" smtClean="0">
                <a:solidFill>
                  <a:schemeClr val="tx1"/>
                </a:solidFill>
              </a:rPr>
              <a:t>: CCLS:</a:t>
            </a:r>
            <a:r>
              <a:rPr lang="en-US" sz="1400" dirty="0" smtClean="0">
                <a:solidFill>
                  <a:schemeClr val="tx1"/>
                </a:solidFill>
              </a:rPr>
              <a:t> 7.EE.3 Solve multi-step real-life and mathematical problems posed with positive and negative rational numbers in any form (whole numbers,</a:t>
            </a:r>
            <a:br>
              <a:rPr lang="en-US" sz="1400" dirty="0" smtClean="0">
                <a:solidFill>
                  <a:schemeClr val="tx1"/>
                </a:solidFill>
              </a:rPr>
            </a:br>
            <a:r>
              <a:rPr lang="en-US" sz="1400" dirty="0" smtClean="0">
                <a:solidFill>
                  <a:schemeClr val="tx1"/>
                </a:solidFill>
              </a:rPr>
              <a:t>fractions, and decimals), using tools strategically. Apply properties of operations to calculate with numbers in any form; convert between forms as appropriate; and assess the reasonableness of answers using</a:t>
            </a:r>
            <a:br>
              <a:rPr lang="en-US" sz="1400" dirty="0" smtClean="0">
                <a:solidFill>
                  <a:schemeClr val="tx1"/>
                </a:solidFill>
              </a:rPr>
            </a:br>
            <a:r>
              <a:rPr lang="en-US" sz="1400" dirty="0" smtClean="0">
                <a:solidFill>
                  <a:schemeClr val="tx1"/>
                </a:solidFill>
              </a:rPr>
              <a:t>mental computation and estimation strategies.</a:t>
            </a:r>
            <a:endParaRPr lang="en-US" sz="2000" dirty="0">
              <a:solidFill>
                <a:schemeClr val="tx1"/>
              </a:solidFill>
            </a:endParaRPr>
          </a:p>
        </p:txBody>
      </p:sp>
      <p:sp>
        <p:nvSpPr>
          <p:cNvPr id="3" name="Subtitle 2"/>
          <p:cNvSpPr>
            <a:spLocks noGrp="1"/>
          </p:cNvSpPr>
          <p:nvPr>
            <p:ph type="subTitle" idx="1"/>
          </p:nvPr>
        </p:nvSpPr>
        <p:spPr>
          <a:xfrm>
            <a:off x="2895600" y="56606"/>
            <a:ext cx="5638800" cy="6840583"/>
          </a:xfrm>
        </p:spPr>
        <p:txBody>
          <a:bodyPr>
            <a:noAutofit/>
          </a:bodyPr>
          <a:lstStyle/>
          <a:p>
            <a:r>
              <a:rPr lang="en-US" sz="2400" b="1" dirty="0" smtClean="0">
                <a:solidFill>
                  <a:schemeClr val="bg1">
                    <a:lumMod val="50000"/>
                  </a:schemeClr>
                </a:solidFill>
              </a:rPr>
              <a:t>Now you try…</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Complete the Worksheet: </a:t>
            </a:r>
          </a:p>
          <a:p>
            <a:r>
              <a:rPr lang="en-US" sz="2400" b="1" dirty="0" smtClean="0">
                <a:solidFill>
                  <a:schemeClr val="bg1">
                    <a:lumMod val="50000"/>
                  </a:schemeClr>
                </a:solidFill>
              </a:rPr>
              <a:t>			</a:t>
            </a:r>
            <a:r>
              <a:rPr lang="en-US" sz="2400" b="1" dirty="0" smtClean="0">
                <a:solidFill>
                  <a:srgbClr val="7030A0"/>
                </a:solidFill>
              </a:rPr>
              <a:t>Area and Algebra</a:t>
            </a:r>
          </a:p>
          <a:p>
            <a:endParaRPr lang="en-US" sz="2400" b="1" dirty="0" smtClean="0">
              <a:solidFill>
                <a:schemeClr val="bg1">
                  <a:lumMod val="50000"/>
                </a:schemeClr>
              </a:solidFill>
            </a:endParaRPr>
          </a:p>
          <a:p>
            <a:endParaRPr lang="en-US" sz="2400" b="1" dirty="0" smtClean="0">
              <a:solidFill>
                <a:schemeClr val="bg1">
                  <a:lumMod val="50000"/>
                </a:schemeClr>
              </a:solidFill>
            </a:endParaRPr>
          </a:p>
        </p:txBody>
      </p:sp>
      <p:pic>
        <p:nvPicPr>
          <p:cNvPr id="2050" name="Picture 2" descr="C:\Documents and Settings\admin\Local Settings\Temporary Internet Files\Content.IE5\0REQFS7U\MC900048064[1].wmf"/>
          <p:cNvPicPr>
            <a:picLocks noChangeAspect="1" noChangeArrowheads="1"/>
          </p:cNvPicPr>
          <p:nvPr/>
        </p:nvPicPr>
        <p:blipFill>
          <a:blip r:embed="rId3" cstate="print"/>
          <a:srcRect/>
          <a:stretch>
            <a:fillRect/>
          </a:stretch>
        </p:blipFill>
        <p:spPr bwMode="auto">
          <a:xfrm>
            <a:off x="6248400" y="3276600"/>
            <a:ext cx="2106361" cy="3379013"/>
          </a:xfrm>
          <a:prstGeom prst="rect">
            <a:avLst/>
          </a:prstGeom>
          <a:noFill/>
        </p:spPr>
      </p:pic>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lstStyle/>
          <a:p>
            <a:r>
              <a:rPr lang="en-US" sz="2000" u="sng" dirty="0" smtClean="0">
                <a:solidFill>
                  <a:schemeClr val="tx1"/>
                </a:solidFill>
              </a:rPr>
              <a:t>Learning Objectives: </a:t>
            </a:r>
            <a:r>
              <a:rPr lang="en-US" sz="2000" dirty="0" smtClean="0">
                <a:solidFill>
                  <a:schemeClr val="tx1"/>
                </a:solidFill>
              </a:rPr>
              <a:t>SWBAT solve multi-step mathematical problems with rational number.</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1400" b="1" u="sng" dirty="0" smtClean="0">
                <a:solidFill>
                  <a:schemeClr val="tx1"/>
                </a:solidFill>
              </a:rPr>
              <a:t>Standards</a:t>
            </a:r>
            <a:r>
              <a:rPr lang="en-US" sz="1400" b="1" dirty="0" smtClean="0">
                <a:solidFill>
                  <a:schemeClr val="tx1"/>
                </a:solidFill>
              </a:rPr>
              <a:t>: CCLS:</a:t>
            </a:r>
            <a:r>
              <a:rPr lang="en-US" sz="1400" dirty="0" smtClean="0">
                <a:solidFill>
                  <a:schemeClr val="tx1"/>
                </a:solidFill>
              </a:rPr>
              <a:t> 7.EE.3 Solve multi-step real-life and mathematical problems posed with positive and negative rational numbers in any form (whole numbers,</a:t>
            </a:r>
            <a:br>
              <a:rPr lang="en-US" sz="1400" dirty="0" smtClean="0">
                <a:solidFill>
                  <a:schemeClr val="tx1"/>
                </a:solidFill>
              </a:rPr>
            </a:br>
            <a:r>
              <a:rPr lang="en-US" sz="1400" dirty="0" smtClean="0">
                <a:solidFill>
                  <a:schemeClr val="tx1"/>
                </a:solidFill>
              </a:rPr>
              <a:t>fractions, and decimals), using tools strategically. Apply properties of operations to calculate with numbers in any form; convert between forms as appropriate; and assess the reasonableness of answers using</a:t>
            </a:r>
            <a:br>
              <a:rPr lang="en-US" sz="1400" dirty="0" smtClean="0">
                <a:solidFill>
                  <a:schemeClr val="tx1"/>
                </a:solidFill>
              </a:rPr>
            </a:br>
            <a:r>
              <a:rPr lang="en-US" sz="1400" dirty="0" smtClean="0">
                <a:solidFill>
                  <a:schemeClr val="tx1"/>
                </a:solidFill>
              </a:rPr>
              <a:t>mental computation and estimation strategies.</a:t>
            </a:r>
            <a:endParaRPr lang="en-US" sz="2000" dirty="0">
              <a:solidFill>
                <a:schemeClr val="tx1"/>
              </a:solidFill>
            </a:endParaRPr>
          </a:p>
        </p:txBody>
      </p:sp>
      <p:sp>
        <p:nvSpPr>
          <p:cNvPr id="3" name="Subtitle 2"/>
          <p:cNvSpPr>
            <a:spLocks noGrp="1"/>
          </p:cNvSpPr>
          <p:nvPr>
            <p:ph type="subTitle" idx="1"/>
          </p:nvPr>
        </p:nvSpPr>
        <p:spPr>
          <a:xfrm>
            <a:off x="2819400" y="0"/>
            <a:ext cx="5638800" cy="6840583"/>
          </a:xfrm>
        </p:spPr>
        <p:txBody>
          <a:bodyPr>
            <a:noAutofit/>
          </a:bodyPr>
          <a:lstStyle/>
          <a:p>
            <a:r>
              <a:rPr lang="en-US" sz="2400" b="1" dirty="0" smtClean="0">
                <a:solidFill>
                  <a:schemeClr val="bg1">
                    <a:lumMod val="50000"/>
                  </a:schemeClr>
                </a:solidFill>
              </a:rPr>
              <a:t>Homework:</a:t>
            </a:r>
          </a:p>
          <a:p>
            <a:endParaRPr lang="en-US" sz="2400" b="1" dirty="0" smtClean="0">
              <a:solidFill>
                <a:schemeClr val="bg1">
                  <a:lumMod val="50000"/>
                </a:schemeClr>
              </a:solidFill>
            </a:endParaRPr>
          </a:p>
          <a:p>
            <a:r>
              <a:rPr lang="en-US" sz="2400" b="1" dirty="0" smtClean="0">
                <a:solidFill>
                  <a:schemeClr val="bg1">
                    <a:lumMod val="50000"/>
                  </a:schemeClr>
                </a:solidFill>
              </a:rPr>
              <a:t>What does each symbol mean?</a:t>
            </a:r>
          </a:p>
          <a:p>
            <a:endParaRPr lang="en-US" sz="800" b="1" dirty="0" smtClean="0">
              <a:solidFill>
                <a:schemeClr val="bg1">
                  <a:lumMod val="50000"/>
                </a:schemeClr>
              </a:solidFill>
            </a:endParaRPr>
          </a:p>
          <a:p>
            <a:pPr algn="ctr"/>
            <a:r>
              <a:rPr lang="en-US" sz="3200" b="1" dirty="0" smtClean="0">
                <a:solidFill>
                  <a:srgbClr val="FF0000"/>
                </a:solidFill>
              </a:rPr>
              <a:t>&gt;</a:t>
            </a:r>
          </a:p>
          <a:p>
            <a:pPr algn="ctr"/>
            <a:endParaRPr lang="en-US" sz="3200" b="1" dirty="0" smtClean="0">
              <a:solidFill>
                <a:srgbClr val="FF0000"/>
              </a:solidFill>
            </a:endParaRPr>
          </a:p>
          <a:p>
            <a:pPr algn="ctr"/>
            <a:r>
              <a:rPr lang="en-US" sz="3200" b="1" dirty="0" smtClean="0">
                <a:solidFill>
                  <a:srgbClr val="FF0000"/>
                </a:solidFill>
              </a:rPr>
              <a:t>&lt;</a:t>
            </a:r>
          </a:p>
          <a:p>
            <a:pPr algn="ctr"/>
            <a:endParaRPr lang="en-US" sz="3200" b="1" dirty="0" smtClean="0">
              <a:solidFill>
                <a:srgbClr val="FF0000"/>
              </a:solidFill>
            </a:endParaRPr>
          </a:p>
          <a:p>
            <a:pPr algn="ctr"/>
            <a:r>
              <a:rPr lang="en-US" sz="3200" b="1" dirty="0" smtClean="0">
                <a:solidFill>
                  <a:srgbClr val="FF0000"/>
                </a:solidFill>
              </a:rPr>
              <a:t>=</a:t>
            </a:r>
          </a:p>
          <a:p>
            <a:pPr algn="ctr"/>
            <a:endParaRPr lang="en-US" sz="3200" b="1" dirty="0" smtClean="0">
              <a:solidFill>
                <a:srgbClr val="FF0000"/>
              </a:solidFill>
            </a:endParaRPr>
          </a:p>
          <a:p>
            <a:pPr algn="ctr"/>
            <a:r>
              <a:rPr lang="en-US" sz="3200" b="1" u="sng" dirty="0" smtClean="0">
                <a:solidFill>
                  <a:srgbClr val="FF0000"/>
                </a:solidFill>
              </a:rPr>
              <a:t>&lt;</a:t>
            </a:r>
          </a:p>
          <a:p>
            <a:pPr algn="ctr"/>
            <a:endParaRPr lang="en-US" sz="3200" b="1" u="sng" dirty="0" smtClean="0">
              <a:solidFill>
                <a:srgbClr val="FF0000"/>
              </a:solidFill>
            </a:endParaRPr>
          </a:p>
          <a:p>
            <a:pPr algn="ctr"/>
            <a:r>
              <a:rPr lang="en-US" sz="3200" b="1" u="sng" dirty="0" smtClean="0">
                <a:solidFill>
                  <a:srgbClr val="FF0000"/>
                </a:solidFill>
              </a:rPr>
              <a:t>&gt;</a:t>
            </a:r>
          </a:p>
          <a:p>
            <a:endParaRPr lang="en-US" sz="2400" b="1" dirty="0" smtClean="0">
              <a:solidFill>
                <a:schemeClr val="bg1">
                  <a:lumMod val="50000"/>
                </a:schemeClr>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1">
              <a:alpha val="51000"/>
            </a:schemeClr>
          </a:solidFill>
        </p:spPr>
        <p:txBody>
          <a:bodyPr/>
          <a:lstStyle/>
          <a:p>
            <a:r>
              <a:rPr lang="en-US" sz="1600" u="sng" dirty="0" smtClean="0"/>
              <a:t>Learning Objectives: </a:t>
            </a:r>
            <a:r>
              <a:rPr lang="en-US" sz="1600" dirty="0" smtClean="0"/>
              <a:t>SWBAT </a:t>
            </a:r>
            <a:r>
              <a:rPr lang="en-US" sz="1600" dirty="0"/>
              <a:t>solve word problems developing and solving their own algebraic equations with fluency</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b="1" dirty="0"/>
              <a:t>Standards: CCLS:</a:t>
            </a:r>
            <a:r>
              <a:rPr lang="en-US" sz="1600" dirty="0"/>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971800" y="304800"/>
            <a:ext cx="5334000" cy="6553200"/>
          </a:xfrm>
        </p:spPr>
        <p:txBody>
          <a:bodyPr>
            <a:noAutofit/>
          </a:bodyPr>
          <a:lstStyle/>
          <a:p>
            <a:r>
              <a:rPr lang="en-US" sz="4000" b="1" dirty="0" smtClean="0"/>
              <a:t>Solving Word Problems With Equations:</a:t>
            </a:r>
          </a:p>
          <a:p>
            <a:endParaRPr lang="en-US" sz="1100" dirty="0"/>
          </a:p>
          <a:p>
            <a:r>
              <a:rPr lang="en-US" sz="4000" dirty="0" smtClean="0"/>
              <a:t>This is independent work. </a:t>
            </a:r>
          </a:p>
          <a:p>
            <a:endParaRPr lang="en-US" sz="4000" dirty="0"/>
          </a:p>
          <a:p>
            <a:r>
              <a:rPr lang="en-US" sz="4000" dirty="0" smtClean="0"/>
              <a:t>Complete the two problems on your own to the best of your abilities.</a:t>
            </a:r>
          </a:p>
          <a:p>
            <a:endParaRPr lang="en-US" sz="4000" b="1" dirty="0"/>
          </a:p>
          <a:p>
            <a:endParaRPr lang="en-US" sz="4000" dirty="0" smtClean="0"/>
          </a:p>
        </p:txBody>
      </p:sp>
    </p:spTree>
    <p:extLst>
      <p:ext uri="{BB962C8B-B14F-4D97-AF65-F5344CB8AC3E}">
        <p14:creationId xmlns:p14="http://schemas.microsoft.com/office/powerpoint/2010/main" val="1399054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1200" b="1" u="sng" dirty="0" smtClean="0">
                <a:solidFill>
                  <a:schemeClr val="tx1"/>
                </a:solidFill>
                <a:latin typeface="Arial" pitchFamily="34" charset="0"/>
                <a:cs typeface="Arial" pitchFamily="34" charset="0"/>
              </a:rPr>
              <a:t>Standards</a:t>
            </a:r>
            <a:r>
              <a:rPr lang="en-US" sz="1200" b="1" dirty="0" smtClean="0">
                <a:solidFill>
                  <a:schemeClr val="tx1"/>
                </a:solidFill>
                <a:latin typeface="Arial" pitchFamily="34" charset="0"/>
                <a:cs typeface="Arial" pitchFamily="34" charset="0"/>
              </a:rPr>
              <a:t>: CCLS:</a:t>
            </a:r>
            <a:r>
              <a:rPr lang="en-US" sz="1200" dirty="0" smtClean="0">
                <a:solidFill>
                  <a:schemeClr val="tx1"/>
                </a:solidFill>
                <a:latin typeface="Arial" pitchFamily="34" charset="0"/>
                <a:cs typeface="Arial" pitchFamily="34" charset="0"/>
              </a:rPr>
              <a:t> </a:t>
            </a:r>
            <a:r>
              <a:rPr lang="en-US" sz="12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200" i="1" dirty="0" smtClean="0">
                <a:solidFill>
                  <a:schemeClr val="tx1"/>
                </a:solidFill>
                <a:latin typeface="Arial" pitchFamily="34" charset="0"/>
                <a:cs typeface="Arial" pitchFamily="34" charset="0"/>
              </a:rPr>
            </a:br>
            <a:r>
              <a:rPr lang="en-US" sz="12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a:t>
            </a:r>
            <a:endParaRPr lang="en-US" sz="1200" dirty="0">
              <a:solidFill>
                <a:schemeClr val="tx1"/>
              </a:solidFill>
            </a:endParaRPr>
          </a:p>
        </p:txBody>
      </p:sp>
      <p:sp>
        <p:nvSpPr>
          <p:cNvPr id="3" name="Subtitle 2"/>
          <p:cNvSpPr>
            <a:spLocks noGrp="1"/>
          </p:cNvSpPr>
          <p:nvPr>
            <p:ph type="subTitle" idx="1"/>
          </p:nvPr>
        </p:nvSpPr>
        <p:spPr>
          <a:xfrm>
            <a:off x="2819400" y="0"/>
            <a:ext cx="5638800" cy="6840583"/>
          </a:xfrm>
        </p:spPr>
        <p:txBody>
          <a:bodyPr>
            <a:noAutofit/>
          </a:bodyPr>
          <a:lstStyle/>
          <a:p>
            <a:r>
              <a:rPr lang="en-US" sz="2400" b="1" dirty="0" smtClean="0">
                <a:solidFill>
                  <a:schemeClr val="bg1">
                    <a:lumMod val="50000"/>
                  </a:schemeClr>
                </a:solidFill>
              </a:rPr>
              <a:t>Do Now:</a:t>
            </a:r>
          </a:p>
          <a:p>
            <a:endParaRPr lang="en-US" sz="2400" b="1" dirty="0" smtClean="0">
              <a:solidFill>
                <a:schemeClr val="bg1">
                  <a:lumMod val="50000"/>
                </a:schemeClr>
              </a:solidFill>
            </a:endParaRPr>
          </a:p>
          <a:p>
            <a:r>
              <a:rPr lang="en-US" sz="2400" b="1" dirty="0" smtClean="0">
                <a:solidFill>
                  <a:schemeClr val="bg1">
                    <a:lumMod val="50000"/>
                  </a:schemeClr>
                </a:solidFill>
              </a:rPr>
              <a:t>What does each symbol mean?</a:t>
            </a:r>
          </a:p>
          <a:p>
            <a:endParaRPr lang="en-US" sz="800" b="1" dirty="0" smtClean="0">
              <a:solidFill>
                <a:schemeClr val="bg1">
                  <a:lumMod val="50000"/>
                </a:schemeClr>
              </a:solidFill>
            </a:endParaRPr>
          </a:p>
          <a:p>
            <a:pPr algn="ctr"/>
            <a:r>
              <a:rPr lang="en-US" sz="3200" b="1" dirty="0" smtClean="0">
                <a:solidFill>
                  <a:srgbClr val="FF0000"/>
                </a:solidFill>
              </a:rPr>
              <a:t>&gt;</a:t>
            </a:r>
          </a:p>
          <a:p>
            <a:pPr algn="ctr"/>
            <a:endParaRPr lang="en-US" sz="3200" b="1" dirty="0" smtClean="0">
              <a:solidFill>
                <a:srgbClr val="FF0000"/>
              </a:solidFill>
            </a:endParaRPr>
          </a:p>
          <a:p>
            <a:pPr algn="ctr"/>
            <a:r>
              <a:rPr lang="en-US" sz="3200" b="1" dirty="0" smtClean="0">
                <a:solidFill>
                  <a:srgbClr val="FF0000"/>
                </a:solidFill>
              </a:rPr>
              <a:t>&lt;</a:t>
            </a:r>
          </a:p>
          <a:p>
            <a:pPr algn="ctr"/>
            <a:endParaRPr lang="en-US" sz="3200" b="1" dirty="0" smtClean="0">
              <a:solidFill>
                <a:srgbClr val="FF0000"/>
              </a:solidFill>
            </a:endParaRPr>
          </a:p>
          <a:p>
            <a:pPr algn="ctr"/>
            <a:r>
              <a:rPr lang="en-US" sz="3200" b="1" dirty="0" smtClean="0">
                <a:solidFill>
                  <a:srgbClr val="FF0000"/>
                </a:solidFill>
              </a:rPr>
              <a:t>=</a:t>
            </a:r>
          </a:p>
          <a:p>
            <a:pPr algn="ctr"/>
            <a:endParaRPr lang="en-US" sz="3200" b="1" dirty="0" smtClean="0">
              <a:solidFill>
                <a:srgbClr val="FF0000"/>
              </a:solidFill>
            </a:endParaRPr>
          </a:p>
          <a:p>
            <a:pPr algn="ctr"/>
            <a:r>
              <a:rPr lang="en-US" sz="3200" b="1" u="sng" dirty="0" smtClean="0">
                <a:solidFill>
                  <a:srgbClr val="FF0000"/>
                </a:solidFill>
              </a:rPr>
              <a:t>&lt;</a:t>
            </a:r>
          </a:p>
          <a:p>
            <a:pPr algn="ctr"/>
            <a:endParaRPr lang="en-US" sz="3200" b="1" u="sng" dirty="0" smtClean="0">
              <a:solidFill>
                <a:srgbClr val="FF0000"/>
              </a:solidFill>
            </a:endParaRPr>
          </a:p>
          <a:p>
            <a:pPr algn="ctr"/>
            <a:r>
              <a:rPr lang="en-US" sz="3200" b="1" u="sng" dirty="0" smtClean="0">
                <a:solidFill>
                  <a:srgbClr val="FF0000"/>
                </a:solidFill>
              </a:rPr>
              <a:t>&gt;</a:t>
            </a:r>
          </a:p>
          <a:p>
            <a:endParaRPr lang="en-US" sz="2400" b="1" dirty="0" smtClean="0">
              <a:solidFill>
                <a:schemeClr val="bg1">
                  <a:lumMod val="50000"/>
                </a:schemeClr>
              </a:solidFill>
            </a:endParaRPr>
          </a:p>
        </p:txBody>
      </p:sp>
      <p:pic>
        <p:nvPicPr>
          <p:cNvPr id="1027" name="Picture 3" descr="C:\Users\Student\AppData\Local\Microsoft\Windows\Temporary Internet Files\Content.IE5\LWSBW8E0\MC900445732[1].wmf"/>
          <p:cNvPicPr>
            <a:picLocks noChangeAspect="1" noChangeArrowheads="1"/>
          </p:cNvPicPr>
          <p:nvPr/>
        </p:nvPicPr>
        <p:blipFill>
          <a:blip r:embed="rId2" cstate="print"/>
          <a:srcRect/>
          <a:stretch>
            <a:fillRect/>
          </a:stretch>
        </p:blipFill>
        <p:spPr bwMode="auto">
          <a:xfrm>
            <a:off x="7848600" y="152400"/>
            <a:ext cx="1133448" cy="953415"/>
          </a:xfrm>
          <a:prstGeom prst="rect">
            <a:avLst/>
          </a:prstGeom>
          <a:noFill/>
        </p:spPr>
      </p:pic>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1200" b="1" u="sng" dirty="0" smtClean="0">
                <a:solidFill>
                  <a:schemeClr val="tx1"/>
                </a:solidFill>
                <a:latin typeface="Arial" pitchFamily="34" charset="0"/>
                <a:cs typeface="Arial" pitchFamily="34" charset="0"/>
              </a:rPr>
              <a:t>Standards</a:t>
            </a:r>
            <a:r>
              <a:rPr lang="en-US" sz="1200" b="1" dirty="0" smtClean="0">
                <a:solidFill>
                  <a:schemeClr val="tx1"/>
                </a:solidFill>
                <a:latin typeface="Arial" pitchFamily="34" charset="0"/>
                <a:cs typeface="Arial" pitchFamily="34" charset="0"/>
              </a:rPr>
              <a:t>: CCLS:</a:t>
            </a:r>
            <a:r>
              <a:rPr lang="en-US" sz="1200" dirty="0" smtClean="0">
                <a:solidFill>
                  <a:schemeClr val="tx1"/>
                </a:solidFill>
                <a:latin typeface="Arial" pitchFamily="34" charset="0"/>
                <a:cs typeface="Arial" pitchFamily="34" charset="0"/>
              </a:rPr>
              <a:t> </a:t>
            </a:r>
            <a:r>
              <a:rPr lang="en-US" sz="12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200" i="1" dirty="0" smtClean="0">
                <a:solidFill>
                  <a:schemeClr val="tx1"/>
                </a:solidFill>
                <a:latin typeface="Arial" pitchFamily="34" charset="0"/>
                <a:cs typeface="Arial" pitchFamily="34" charset="0"/>
              </a:rPr>
            </a:br>
            <a:r>
              <a:rPr lang="en-US" sz="12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a:t>
            </a:r>
            <a:endParaRPr lang="en-US" sz="1200" dirty="0">
              <a:solidFill>
                <a:schemeClr val="tx1"/>
              </a:solidFill>
            </a:endParaRPr>
          </a:p>
        </p:txBody>
      </p:sp>
      <p:sp>
        <p:nvSpPr>
          <p:cNvPr id="3" name="Subtitle 2"/>
          <p:cNvSpPr>
            <a:spLocks noGrp="1"/>
          </p:cNvSpPr>
          <p:nvPr>
            <p:ph type="subTitle" idx="1"/>
          </p:nvPr>
        </p:nvSpPr>
        <p:spPr>
          <a:xfrm>
            <a:off x="2819400" y="0"/>
            <a:ext cx="5638800" cy="6840583"/>
          </a:xfrm>
        </p:spPr>
        <p:txBody>
          <a:bodyPr>
            <a:noAutofit/>
          </a:bodyPr>
          <a:lstStyle/>
          <a:p>
            <a:r>
              <a:rPr lang="en-US" sz="2400" b="1" i="1" dirty="0" smtClean="0">
                <a:solidFill>
                  <a:schemeClr val="bg1">
                    <a:lumMod val="50000"/>
                  </a:schemeClr>
                </a:solidFill>
              </a:rPr>
              <a:t>What we’ve done…</a:t>
            </a:r>
          </a:p>
          <a:p>
            <a:endParaRPr lang="en-US" sz="1050" b="1" u="sng" dirty="0" smtClean="0">
              <a:solidFill>
                <a:schemeClr val="bg1">
                  <a:lumMod val="50000"/>
                </a:schemeClr>
              </a:solidFill>
            </a:endParaRPr>
          </a:p>
          <a:p>
            <a:r>
              <a:rPr lang="en-US" sz="2400" b="1" dirty="0" smtClean="0">
                <a:solidFill>
                  <a:schemeClr val="bg1">
                    <a:lumMod val="50000"/>
                  </a:schemeClr>
                </a:solidFill>
              </a:rPr>
              <a:t>We have been translating and solving equations.</a:t>
            </a:r>
          </a:p>
          <a:p>
            <a:endParaRPr lang="en-US" sz="1100" b="1" dirty="0" smtClean="0">
              <a:solidFill>
                <a:schemeClr val="bg1">
                  <a:lumMod val="50000"/>
                </a:schemeClr>
              </a:solidFill>
            </a:endParaRPr>
          </a:p>
          <a:p>
            <a:r>
              <a:rPr lang="en-US" sz="2400" b="1" u="sng" dirty="0" smtClean="0">
                <a:solidFill>
                  <a:schemeClr val="bg1">
                    <a:lumMod val="50000"/>
                  </a:schemeClr>
                </a:solidFill>
              </a:rPr>
              <a:t>Let’s Review</a:t>
            </a:r>
            <a:r>
              <a:rPr lang="en-US" sz="2400" b="1" dirty="0" smtClean="0">
                <a:solidFill>
                  <a:schemeClr val="bg1">
                    <a:lumMod val="50000"/>
                  </a:schemeClr>
                </a:solidFill>
              </a:rPr>
              <a:t>:</a:t>
            </a:r>
          </a:p>
          <a:p>
            <a:endParaRPr lang="en-US" sz="1050" b="1" dirty="0" smtClean="0">
              <a:solidFill>
                <a:schemeClr val="bg1">
                  <a:lumMod val="50000"/>
                </a:schemeClr>
              </a:solidFill>
            </a:endParaRPr>
          </a:p>
          <a:p>
            <a:r>
              <a:rPr lang="en-US" sz="2400" b="1" dirty="0" smtClean="0">
                <a:solidFill>
                  <a:schemeClr val="bg1">
                    <a:lumMod val="50000"/>
                  </a:schemeClr>
                </a:solidFill>
              </a:rPr>
              <a:t>A number less than 5 is 2.</a:t>
            </a:r>
          </a:p>
          <a:p>
            <a:endParaRPr lang="en-US" sz="2400" b="1" dirty="0" smtClean="0">
              <a:solidFill>
                <a:schemeClr val="bg1">
                  <a:lumMod val="50000"/>
                </a:schemeClr>
              </a:solidFill>
            </a:endParaRPr>
          </a:p>
          <a:p>
            <a:endParaRPr lang="en-US" sz="11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2 times the sum of 3 and b is 10.</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endParaRPr lang="en-US" sz="1200" b="1" dirty="0" smtClean="0">
              <a:solidFill>
                <a:schemeClr val="bg1">
                  <a:lumMod val="50000"/>
                </a:schemeClr>
              </a:solidFill>
            </a:endParaRPr>
          </a:p>
          <a:p>
            <a:r>
              <a:rPr lang="en-US" sz="2400" b="1" dirty="0" smtClean="0">
                <a:solidFill>
                  <a:schemeClr val="bg1">
                    <a:lumMod val="50000"/>
                  </a:schemeClr>
                </a:solidFill>
              </a:rPr>
              <a:t>The quotient of 4 and a number is 2. </a:t>
            </a:r>
            <a:endParaRPr lang="en-US" sz="3200" b="1" dirty="0" smtClean="0">
              <a:solidFill>
                <a:srgbClr val="FF0000"/>
              </a:solidFill>
            </a:endParaRPr>
          </a:p>
          <a:p>
            <a:endParaRPr lang="en-US" sz="2400" b="1" dirty="0" smtClean="0">
              <a:solidFill>
                <a:schemeClr val="bg1">
                  <a:lumMod val="50000"/>
                </a:schemeClr>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1200" b="1" u="sng" dirty="0" smtClean="0">
                <a:solidFill>
                  <a:schemeClr val="tx1"/>
                </a:solidFill>
                <a:latin typeface="Arial" pitchFamily="34" charset="0"/>
                <a:cs typeface="Arial" pitchFamily="34" charset="0"/>
              </a:rPr>
              <a:t>Standards</a:t>
            </a:r>
            <a:r>
              <a:rPr lang="en-US" sz="1200" b="1" dirty="0" smtClean="0">
                <a:solidFill>
                  <a:schemeClr val="tx1"/>
                </a:solidFill>
                <a:latin typeface="Arial" pitchFamily="34" charset="0"/>
                <a:cs typeface="Arial" pitchFamily="34" charset="0"/>
              </a:rPr>
              <a:t>: CCLS:</a:t>
            </a:r>
            <a:r>
              <a:rPr lang="en-US" sz="1200" dirty="0" smtClean="0">
                <a:solidFill>
                  <a:schemeClr val="tx1"/>
                </a:solidFill>
                <a:latin typeface="Arial" pitchFamily="34" charset="0"/>
                <a:cs typeface="Arial" pitchFamily="34" charset="0"/>
              </a:rPr>
              <a:t> </a:t>
            </a:r>
            <a:r>
              <a:rPr lang="en-US" sz="12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200" i="1" dirty="0" smtClean="0">
                <a:solidFill>
                  <a:schemeClr val="tx1"/>
                </a:solidFill>
                <a:latin typeface="Arial" pitchFamily="34" charset="0"/>
                <a:cs typeface="Arial" pitchFamily="34" charset="0"/>
              </a:rPr>
            </a:br>
            <a:r>
              <a:rPr lang="en-US" sz="12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a:t>
            </a:r>
            <a:endParaRPr lang="en-US" sz="1200" dirty="0">
              <a:solidFill>
                <a:schemeClr val="tx1"/>
              </a:solidFill>
            </a:endParaRPr>
          </a:p>
        </p:txBody>
      </p:sp>
      <p:sp>
        <p:nvSpPr>
          <p:cNvPr id="3" name="Subtitle 2"/>
          <p:cNvSpPr>
            <a:spLocks noGrp="1"/>
          </p:cNvSpPr>
          <p:nvPr>
            <p:ph type="subTitle" idx="1"/>
          </p:nvPr>
        </p:nvSpPr>
        <p:spPr>
          <a:xfrm>
            <a:off x="2819400" y="0"/>
            <a:ext cx="5638800" cy="6840583"/>
          </a:xfrm>
        </p:spPr>
        <p:txBody>
          <a:bodyPr>
            <a:noAutofit/>
          </a:bodyPr>
          <a:lstStyle/>
          <a:p>
            <a:r>
              <a:rPr lang="en-US" sz="2400" b="1" i="1" dirty="0" smtClean="0">
                <a:solidFill>
                  <a:schemeClr val="bg1">
                    <a:lumMod val="50000"/>
                  </a:schemeClr>
                </a:solidFill>
              </a:rPr>
              <a:t>Where we’re going…</a:t>
            </a:r>
          </a:p>
          <a:p>
            <a:endParaRPr lang="en-US" sz="2400" b="1" i="1" dirty="0" smtClean="0">
              <a:solidFill>
                <a:schemeClr val="bg1">
                  <a:lumMod val="50000"/>
                </a:schemeClr>
              </a:solidFill>
            </a:endParaRPr>
          </a:p>
          <a:p>
            <a:r>
              <a:rPr lang="en-US" sz="3200" b="1" dirty="0" smtClean="0">
                <a:solidFill>
                  <a:schemeClr val="bg1">
                    <a:lumMod val="50000"/>
                  </a:schemeClr>
                </a:solidFill>
              </a:rPr>
              <a:t>Today we are going to start working with </a:t>
            </a:r>
            <a:r>
              <a:rPr lang="en-US" sz="3200" b="1" dirty="0" smtClean="0">
                <a:solidFill>
                  <a:srgbClr val="FF0000"/>
                </a:solidFill>
              </a:rPr>
              <a:t>inequalities</a:t>
            </a:r>
            <a:r>
              <a:rPr lang="en-US" sz="3200" b="1" dirty="0" smtClean="0">
                <a:solidFill>
                  <a:schemeClr val="bg1">
                    <a:lumMod val="50000"/>
                  </a:schemeClr>
                </a:solidFill>
              </a:rPr>
              <a:t>…</a:t>
            </a:r>
          </a:p>
          <a:p>
            <a:endParaRPr lang="en-US" sz="2400" b="1" dirty="0" smtClean="0">
              <a:solidFill>
                <a:schemeClr val="bg1">
                  <a:lumMod val="50000"/>
                </a:schemeClr>
              </a:solidFill>
            </a:endParaRPr>
          </a:p>
        </p:txBody>
      </p:sp>
      <p:sp>
        <p:nvSpPr>
          <p:cNvPr id="4" name="TextBox 3"/>
          <p:cNvSpPr txBox="1"/>
          <p:nvPr/>
        </p:nvSpPr>
        <p:spPr>
          <a:xfrm>
            <a:off x="3048000" y="3200400"/>
            <a:ext cx="1752600" cy="461665"/>
          </a:xfrm>
          <a:prstGeom prst="rect">
            <a:avLst/>
          </a:prstGeom>
          <a:noFill/>
        </p:spPr>
        <p:txBody>
          <a:bodyPr wrap="square" rtlCol="0">
            <a:spAutoFit/>
          </a:bodyPr>
          <a:lstStyle/>
          <a:p>
            <a:r>
              <a:rPr lang="en-US" sz="2400" b="1" dirty="0" smtClean="0">
                <a:solidFill>
                  <a:srgbClr val="7030A0"/>
                </a:solidFill>
              </a:rPr>
              <a:t>Less Than</a:t>
            </a:r>
            <a:endParaRPr lang="en-US" sz="2400" b="1" dirty="0">
              <a:solidFill>
                <a:srgbClr val="7030A0"/>
              </a:solidFill>
            </a:endParaRPr>
          </a:p>
        </p:txBody>
      </p:sp>
      <p:sp>
        <p:nvSpPr>
          <p:cNvPr id="5" name="TextBox 4"/>
          <p:cNvSpPr txBox="1"/>
          <p:nvPr/>
        </p:nvSpPr>
        <p:spPr>
          <a:xfrm>
            <a:off x="5638800" y="3886200"/>
            <a:ext cx="2286000" cy="461665"/>
          </a:xfrm>
          <a:prstGeom prst="rect">
            <a:avLst/>
          </a:prstGeom>
          <a:noFill/>
        </p:spPr>
        <p:txBody>
          <a:bodyPr wrap="square" rtlCol="0">
            <a:spAutoFit/>
          </a:bodyPr>
          <a:lstStyle/>
          <a:p>
            <a:r>
              <a:rPr lang="en-US" sz="2400" b="1" dirty="0" smtClean="0">
                <a:solidFill>
                  <a:srgbClr val="0070C0"/>
                </a:solidFill>
              </a:rPr>
              <a:t>Greater Than</a:t>
            </a:r>
            <a:endParaRPr lang="en-US" sz="2400" b="1" dirty="0">
              <a:solidFill>
                <a:srgbClr val="0070C0"/>
              </a:solidFill>
            </a:endParaRPr>
          </a:p>
        </p:txBody>
      </p:sp>
      <p:sp>
        <p:nvSpPr>
          <p:cNvPr id="6" name="TextBox 5"/>
          <p:cNvSpPr txBox="1"/>
          <p:nvPr/>
        </p:nvSpPr>
        <p:spPr>
          <a:xfrm>
            <a:off x="6400800" y="5638800"/>
            <a:ext cx="1447800" cy="461665"/>
          </a:xfrm>
          <a:prstGeom prst="rect">
            <a:avLst/>
          </a:prstGeom>
          <a:noFill/>
        </p:spPr>
        <p:txBody>
          <a:bodyPr wrap="square" rtlCol="0">
            <a:spAutoFit/>
          </a:bodyPr>
          <a:lstStyle/>
          <a:p>
            <a:r>
              <a:rPr lang="en-US" sz="2400" b="1" dirty="0" smtClean="0">
                <a:solidFill>
                  <a:srgbClr val="FF0000"/>
                </a:solidFill>
              </a:rPr>
              <a:t>Equal to</a:t>
            </a:r>
            <a:endParaRPr lang="en-US" sz="2400" b="1" dirty="0">
              <a:solidFill>
                <a:srgbClr val="FF0000"/>
              </a:solidFill>
            </a:endParaRPr>
          </a:p>
        </p:txBody>
      </p:sp>
      <p:sp>
        <p:nvSpPr>
          <p:cNvPr id="7" name="TextBox 6"/>
          <p:cNvSpPr txBox="1"/>
          <p:nvPr/>
        </p:nvSpPr>
        <p:spPr>
          <a:xfrm>
            <a:off x="3048000" y="4648200"/>
            <a:ext cx="3886200" cy="461665"/>
          </a:xfrm>
          <a:prstGeom prst="rect">
            <a:avLst/>
          </a:prstGeom>
          <a:noFill/>
        </p:spPr>
        <p:txBody>
          <a:bodyPr wrap="square" rtlCol="0">
            <a:spAutoFit/>
          </a:bodyPr>
          <a:lstStyle/>
          <a:p>
            <a:r>
              <a:rPr lang="en-US" sz="2400" b="1" dirty="0" smtClean="0">
                <a:solidFill>
                  <a:srgbClr val="00B050"/>
                </a:solidFill>
              </a:rPr>
              <a:t>Greater than </a:t>
            </a:r>
            <a:r>
              <a:rPr lang="en-US" sz="2400" b="1" i="1" dirty="0" smtClean="0">
                <a:solidFill>
                  <a:srgbClr val="00B050"/>
                </a:solidFill>
              </a:rPr>
              <a:t>OR</a:t>
            </a:r>
            <a:r>
              <a:rPr lang="en-US" sz="2400" b="1" dirty="0" smtClean="0">
                <a:solidFill>
                  <a:srgbClr val="00B050"/>
                </a:solidFill>
              </a:rPr>
              <a:t> Equal to</a:t>
            </a:r>
            <a:endParaRPr lang="en-US" sz="2400" b="1" dirty="0">
              <a:solidFill>
                <a:srgbClr val="00B050"/>
              </a:solidFill>
            </a:endParaRPr>
          </a:p>
        </p:txBody>
      </p:sp>
      <p:sp>
        <p:nvSpPr>
          <p:cNvPr id="8" name="TextBox 7"/>
          <p:cNvSpPr txBox="1"/>
          <p:nvPr/>
        </p:nvSpPr>
        <p:spPr>
          <a:xfrm>
            <a:off x="4953000" y="2209800"/>
            <a:ext cx="3657600" cy="461665"/>
          </a:xfrm>
          <a:prstGeom prst="rect">
            <a:avLst/>
          </a:prstGeom>
          <a:noFill/>
        </p:spPr>
        <p:txBody>
          <a:bodyPr wrap="square" rtlCol="0">
            <a:spAutoFit/>
          </a:bodyPr>
          <a:lstStyle/>
          <a:p>
            <a:r>
              <a:rPr lang="en-US" sz="2400" b="1" dirty="0" smtClean="0">
                <a:solidFill>
                  <a:srgbClr val="FF6600"/>
                </a:solidFill>
              </a:rPr>
              <a:t>Less than </a:t>
            </a:r>
            <a:r>
              <a:rPr lang="en-US" sz="2400" b="1" i="1" dirty="0" smtClean="0">
                <a:solidFill>
                  <a:srgbClr val="FF6600"/>
                </a:solidFill>
              </a:rPr>
              <a:t>OR</a:t>
            </a:r>
            <a:r>
              <a:rPr lang="en-US" sz="2400" b="1" dirty="0" smtClean="0">
                <a:solidFill>
                  <a:srgbClr val="FF6600"/>
                </a:solidFill>
              </a:rPr>
              <a:t> Equal to</a:t>
            </a:r>
            <a:endParaRPr lang="en-US" sz="2400" b="1" dirty="0">
              <a:solidFill>
                <a:srgbClr val="FF6600"/>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1200" b="1" u="sng" dirty="0" smtClean="0">
                <a:solidFill>
                  <a:schemeClr val="tx1"/>
                </a:solidFill>
                <a:latin typeface="Arial" pitchFamily="34" charset="0"/>
                <a:cs typeface="Arial" pitchFamily="34" charset="0"/>
              </a:rPr>
              <a:t>Standards</a:t>
            </a:r>
            <a:r>
              <a:rPr lang="en-US" sz="1200" b="1" dirty="0" smtClean="0">
                <a:solidFill>
                  <a:schemeClr val="tx1"/>
                </a:solidFill>
                <a:latin typeface="Arial" pitchFamily="34" charset="0"/>
                <a:cs typeface="Arial" pitchFamily="34" charset="0"/>
              </a:rPr>
              <a:t>: CCLS:</a:t>
            </a:r>
            <a:r>
              <a:rPr lang="en-US" sz="1200" dirty="0" smtClean="0">
                <a:solidFill>
                  <a:schemeClr val="tx1"/>
                </a:solidFill>
                <a:latin typeface="Arial" pitchFamily="34" charset="0"/>
                <a:cs typeface="Arial" pitchFamily="34" charset="0"/>
              </a:rPr>
              <a:t> </a:t>
            </a:r>
            <a:r>
              <a:rPr lang="en-US" sz="12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200" i="1" dirty="0" smtClean="0">
                <a:solidFill>
                  <a:schemeClr val="tx1"/>
                </a:solidFill>
                <a:latin typeface="Arial" pitchFamily="34" charset="0"/>
                <a:cs typeface="Arial" pitchFamily="34" charset="0"/>
              </a:rPr>
            </a:br>
            <a:r>
              <a:rPr lang="en-US" sz="12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i="1" dirty="0" smtClean="0">
                <a:solidFill>
                  <a:schemeClr val="bg1">
                    <a:lumMod val="50000"/>
                  </a:schemeClr>
                </a:solidFill>
              </a:rPr>
              <a:t>Let’s watch a Brain Pop video on </a:t>
            </a:r>
            <a:r>
              <a:rPr lang="en-US" sz="2400" b="1" i="1" dirty="0" smtClean="0">
                <a:solidFill>
                  <a:srgbClr val="FF0000"/>
                </a:solidFill>
              </a:rPr>
              <a:t>Inequalities</a:t>
            </a:r>
            <a:r>
              <a:rPr lang="en-US" sz="2400" b="1" i="1" dirty="0" smtClean="0">
                <a:solidFill>
                  <a:schemeClr val="bg1">
                    <a:lumMod val="50000"/>
                  </a:schemeClr>
                </a:solidFill>
              </a:rPr>
              <a:t>…</a:t>
            </a:r>
            <a:endParaRPr lang="en-US" sz="3200" b="1" dirty="0" smtClean="0">
              <a:solidFill>
                <a:schemeClr val="bg1">
                  <a:lumMod val="50000"/>
                </a:schemeClr>
              </a:solidFill>
            </a:endParaRPr>
          </a:p>
          <a:p>
            <a:endParaRPr lang="en-US" sz="2400" b="1" dirty="0" smtClean="0">
              <a:solidFill>
                <a:schemeClr val="bg1">
                  <a:lumMod val="50000"/>
                </a:schemeClr>
              </a:solidFill>
            </a:endParaRPr>
          </a:p>
          <a:p>
            <a:r>
              <a:rPr lang="en-US" sz="1800" b="1" dirty="0">
                <a:solidFill>
                  <a:schemeClr val="bg1">
                    <a:lumMod val="50000"/>
                  </a:schemeClr>
                </a:solidFill>
              </a:rPr>
              <a:t>http://www.brainpop.com/math/dataanalysis/inequalities/</a:t>
            </a:r>
            <a:endParaRPr lang="en-US" sz="1800" b="1" dirty="0" smtClean="0">
              <a:solidFill>
                <a:schemeClr val="bg1">
                  <a:lumMod val="50000"/>
                </a:schemeClr>
              </a:solidFill>
            </a:endParaRPr>
          </a:p>
        </p:txBody>
      </p:sp>
      <p:pic>
        <p:nvPicPr>
          <p:cNvPr id="2050" name="Picture 2" descr="C:\Users\Kaleigh\AppData\Local\Microsoft\Windows\Temporary Internet Files\Content.IE5\FL8QA8P9\MC9001302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209800"/>
            <a:ext cx="4671588" cy="428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749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4800" dirty="0" smtClean="0">
                <a:solidFill>
                  <a:schemeClr val="tx1"/>
                </a:solidFill>
              </a:rPr>
              <a:t/>
            </a:r>
            <a:br>
              <a:rPr lang="en-US" sz="4800" dirty="0" smtClean="0">
                <a:solidFill>
                  <a:schemeClr val="tx1"/>
                </a:solidFill>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1200" b="1" u="sng" dirty="0" smtClean="0">
                <a:solidFill>
                  <a:schemeClr val="tx1"/>
                </a:solidFill>
                <a:latin typeface="Arial" pitchFamily="34" charset="0"/>
                <a:cs typeface="Arial" pitchFamily="34" charset="0"/>
              </a:rPr>
              <a:t>Standards</a:t>
            </a:r>
            <a:r>
              <a:rPr lang="en-US" sz="1200" b="1" dirty="0" smtClean="0">
                <a:solidFill>
                  <a:schemeClr val="tx1"/>
                </a:solidFill>
                <a:latin typeface="Arial" pitchFamily="34" charset="0"/>
                <a:cs typeface="Arial" pitchFamily="34" charset="0"/>
              </a:rPr>
              <a:t>: CCLS:</a:t>
            </a:r>
            <a:r>
              <a:rPr lang="en-US" sz="1200" dirty="0" smtClean="0">
                <a:solidFill>
                  <a:schemeClr val="tx1"/>
                </a:solidFill>
                <a:latin typeface="Arial" pitchFamily="34" charset="0"/>
                <a:cs typeface="Arial" pitchFamily="34" charset="0"/>
              </a:rPr>
              <a:t> </a:t>
            </a:r>
            <a:r>
              <a:rPr lang="en-US" sz="12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200" i="1" dirty="0" smtClean="0">
                <a:solidFill>
                  <a:schemeClr val="tx1"/>
                </a:solidFill>
                <a:latin typeface="Arial" pitchFamily="34" charset="0"/>
                <a:cs typeface="Arial" pitchFamily="34" charset="0"/>
              </a:rPr>
            </a:br>
            <a:r>
              <a:rPr lang="en-US" sz="12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800" b="1" i="1" dirty="0" smtClean="0">
                <a:solidFill>
                  <a:schemeClr val="bg1">
                    <a:lumMod val="50000"/>
                  </a:schemeClr>
                </a:solidFill>
              </a:rPr>
              <a:t>Let’s look at some key words for solving </a:t>
            </a:r>
            <a:r>
              <a:rPr lang="en-US" sz="2800" b="1" i="1" dirty="0" smtClean="0">
                <a:solidFill>
                  <a:srgbClr val="FF0000"/>
                </a:solidFill>
              </a:rPr>
              <a:t>Inequalities</a:t>
            </a:r>
            <a:r>
              <a:rPr lang="en-US" sz="2800" b="1" i="1" dirty="0" smtClean="0">
                <a:solidFill>
                  <a:schemeClr val="bg1">
                    <a:lumMod val="50000"/>
                  </a:schemeClr>
                </a:solidFill>
              </a:rPr>
              <a:t>…</a:t>
            </a:r>
            <a:endParaRPr lang="en-US" sz="3600" b="1" dirty="0" smtClean="0">
              <a:solidFill>
                <a:schemeClr val="bg1">
                  <a:lumMod val="50000"/>
                </a:schemeClr>
              </a:solidFill>
            </a:endParaRPr>
          </a:p>
          <a:p>
            <a:endParaRPr lang="en-US" sz="2400" b="1" dirty="0" smtClean="0">
              <a:solidFill>
                <a:schemeClr val="bg1">
                  <a:lumMod val="50000"/>
                </a:schemeClr>
              </a:solidFill>
            </a:endParaRPr>
          </a:p>
        </p:txBody>
      </p:sp>
      <p:graphicFrame>
        <p:nvGraphicFramePr>
          <p:cNvPr id="9" name="Table 8"/>
          <p:cNvGraphicFramePr>
            <a:graphicFrameLocks noGrp="1"/>
          </p:cNvGraphicFramePr>
          <p:nvPr/>
        </p:nvGraphicFramePr>
        <p:xfrm>
          <a:off x="2819400" y="1295400"/>
          <a:ext cx="6248400" cy="3368040"/>
        </p:xfrm>
        <a:graphic>
          <a:graphicData uri="http://schemas.openxmlformats.org/drawingml/2006/table">
            <a:tbl>
              <a:tblPr firstRow="1" bandRow="1">
                <a:tableStyleId>{5C22544A-7EE6-4342-B048-85BDC9FD1C3A}</a:tableStyleId>
              </a:tblPr>
              <a:tblGrid>
                <a:gridCol w="1524000"/>
                <a:gridCol w="1524000"/>
                <a:gridCol w="1600200"/>
                <a:gridCol w="1600200"/>
              </a:tblGrid>
              <a:tr h="533400">
                <a:tc>
                  <a:txBody>
                    <a:bodyPr/>
                    <a:lstStyle/>
                    <a:p>
                      <a:pPr algn="ctr"/>
                      <a:r>
                        <a:rPr lang="en-US" dirty="0" smtClean="0"/>
                        <a:t>&gt;</a:t>
                      </a:r>
                      <a:endParaRPr lang="en-US" dirty="0"/>
                    </a:p>
                  </a:txBody>
                  <a:tcPr/>
                </a:tc>
                <a:tc>
                  <a:txBody>
                    <a:bodyPr/>
                    <a:lstStyle/>
                    <a:p>
                      <a:pPr algn="ctr"/>
                      <a:r>
                        <a:rPr lang="en-US" dirty="0" smtClean="0"/>
                        <a:t>&lt;</a:t>
                      </a:r>
                      <a:endParaRPr lang="en-US" dirty="0"/>
                    </a:p>
                  </a:txBody>
                  <a:tcPr/>
                </a:tc>
                <a:tc>
                  <a:txBody>
                    <a:bodyPr/>
                    <a:lstStyle/>
                    <a:p>
                      <a:pPr algn="ctr"/>
                      <a:r>
                        <a:rPr lang="en-US" u="sng" dirty="0" smtClean="0"/>
                        <a:t>&gt;</a:t>
                      </a:r>
                      <a:endParaRPr lang="en-US" u="sng" dirty="0"/>
                    </a:p>
                  </a:txBody>
                  <a:tcPr/>
                </a:tc>
                <a:tc>
                  <a:txBody>
                    <a:bodyPr/>
                    <a:lstStyle/>
                    <a:p>
                      <a:pPr algn="ctr"/>
                      <a:r>
                        <a:rPr lang="en-US" u="sng" dirty="0" smtClean="0"/>
                        <a:t>&lt;</a:t>
                      </a:r>
                      <a:endParaRPr lang="en-US" u="sng" dirty="0"/>
                    </a:p>
                  </a:txBody>
                  <a:tcPr/>
                </a:tc>
              </a:tr>
              <a:tr h="1981200">
                <a:tc>
                  <a:txBody>
                    <a:bodyPr/>
                    <a:lstStyle/>
                    <a:p>
                      <a:pPr>
                        <a:lnSpc>
                          <a:spcPct val="200000"/>
                        </a:lnSpc>
                      </a:pPr>
                      <a:r>
                        <a:rPr lang="en-US" dirty="0" smtClean="0"/>
                        <a:t>Is more than</a:t>
                      </a:r>
                    </a:p>
                    <a:p>
                      <a:pPr>
                        <a:lnSpc>
                          <a:spcPct val="200000"/>
                        </a:lnSpc>
                      </a:pPr>
                      <a:r>
                        <a:rPr lang="en-US" dirty="0" smtClean="0"/>
                        <a:t>Is greater than</a:t>
                      </a:r>
                    </a:p>
                    <a:p>
                      <a:pPr>
                        <a:lnSpc>
                          <a:spcPct val="200000"/>
                        </a:lnSpc>
                      </a:pPr>
                      <a:r>
                        <a:rPr lang="en-US" dirty="0" smtClean="0"/>
                        <a:t>Is</a:t>
                      </a:r>
                      <a:r>
                        <a:rPr lang="en-US" baseline="0" dirty="0" smtClean="0"/>
                        <a:t> larger than</a:t>
                      </a:r>
                    </a:p>
                    <a:p>
                      <a:pPr>
                        <a:lnSpc>
                          <a:spcPct val="200000"/>
                        </a:lnSpc>
                      </a:pPr>
                      <a:r>
                        <a:rPr lang="en-US" baseline="0" dirty="0" smtClean="0"/>
                        <a:t>above</a:t>
                      </a:r>
                      <a:endParaRPr lang="en-US" dirty="0"/>
                    </a:p>
                  </a:txBody>
                  <a:tcPr/>
                </a:tc>
                <a:tc>
                  <a:txBody>
                    <a:bodyPr/>
                    <a:lstStyle/>
                    <a:p>
                      <a:pPr>
                        <a:lnSpc>
                          <a:spcPct val="200000"/>
                        </a:lnSpc>
                      </a:pPr>
                      <a:r>
                        <a:rPr lang="en-US" dirty="0" smtClean="0"/>
                        <a:t>Is smaller than</a:t>
                      </a:r>
                    </a:p>
                    <a:p>
                      <a:pPr>
                        <a:lnSpc>
                          <a:spcPct val="200000"/>
                        </a:lnSpc>
                      </a:pPr>
                      <a:r>
                        <a:rPr lang="en-US" dirty="0" smtClean="0"/>
                        <a:t>Is less than</a:t>
                      </a:r>
                    </a:p>
                    <a:p>
                      <a:pPr>
                        <a:lnSpc>
                          <a:spcPct val="200000"/>
                        </a:lnSpc>
                      </a:pPr>
                      <a:r>
                        <a:rPr lang="en-US" dirty="0" smtClean="0"/>
                        <a:t>Below</a:t>
                      </a:r>
                    </a:p>
                  </a:txBody>
                  <a:tcPr/>
                </a:tc>
                <a:tc>
                  <a:txBody>
                    <a:bodyPr/>
                    <a:lstStyle/>
                    <a:p>
                      <a:pPr>
                        <a:lnSpc>
                          <a:spcPct val="200000"/>
                        </a:lnSpc>
                      </a:pPr>
                      <a:r>
                        <a:rPr lang="en-US" dirty="0" smtClean="0"/>
                        <a:t>Minimum</a:t>
                      </a:r>
                    </a:p>
                    <a:p>
                      <a:pPr>
                        <a:lnSpc>
                          <a:spcPct val="200000"/>
                        </a:lnSpc>
                      </a:pPr>
                      <a:r>
                        <a:rPr lang="en-US" dirty="0" smtClean="0"/>
                        <a:t>At</a:t>
                      </a:r>
                      <a:r>
                        <a:rPr lang="en-US" baseline="0" dirty="0" smtClean="0"/>
                        <a:t> least</a:t>
                      </a:r>
                    </a:p>
                    <a:p>
                      <a:pPr>
                        <a:lnSpc>
                          <a:spcPct val="200000"/>
                        </a:lnSpc>
                      </a:pPr>
                      <a:r>
                        <a:rPr lang="en-US" baseline="0" dirty="0" smtClean="0"/>
                        <a:t>Is not less than</a:t>
                      </a:r>
                    </a:p>
                    <a:p>
                      <a:pPr>
                        <a:lnSpc>
                          <a:spcPct val="200000"/>
                        </a:lnSpc>
                      </a:pPr>
                      <a:r>
                        <a:rPr lang="en-US" baseline="0" dirty="0" smtClean="0"/>
                        <a:t>Not smaller than</a:t>
                      </a:r>
                      <a:endParaRPr lang="en-US" dirty="0"/>
                    </a:p>
                  </a:txBody>
                  <a:tcPr/>
                </a:tc>
                <a:tc>
                  <a:txBody>
                    <a:bodyPr/>
                    <a:lstStyle/>
                    <a:p>
                      <a:pPr>
                        <a:lnSpc>
                          <a:spcPct val="200000"/>
                        </a:lnSpc>
                      </a:pPr>
                      <a:r>
                        <a:rPr lang="en-US" dirty="0" smtClean="0"/>
                        <a:t>Maximum</a:t>
                      </a:r>
                    </a:p>
                    <a:p>
                      <a:pPr>
                        <a:lnSpc>
                          <a:spcPct val="200000"/>
                        </a:lnSpc>
                      </a:pPr>
                      <a:r>
                        <a:rPr lang="en-US" dirty="0" smtClean="0"/>
                        <a:t>At most</a:t>
                      </a:r>
                    </a:p>
                    <a:p>
                      <a:pPr>
                        <a:lnSpc>
                          <a:spcPct val="200000"/>
                        </a:lnSpc>
                      </a:pPr>
                      <a:r>
                        <a:rPr lang="en-US" dirty="0" smtClean="0"/>
                        <a:t>Not</a:t>
                      </a:r>
                      <a:r>
                        <a:rPr lang="en-US" baseline="0" dirty="0" smtClean="0"/>
                        <a:t> more than</a:t>
                      </a:r>
                    </a:p>
                    <a:p>
                      <a:pPr>
                        <a:lnSpc>
                          <a:spcPct val="200000"/>
                        </a:lnSpc>
                      </a:pPr>
                      <a:r>
                        <a:rPr lang="en-US" baseline="0" dirty="0" smtClean="0"/>
                        <a:t>Is not greater than</a:t>
                      </a:r>
                      <a:endParaRPr lang="en-US" dirty="0"/>
                    </a:p>
                  </a:txBody>
                  <a:tcPr/>
                </a:tc>
              </a:tr>
            </a:tbl>
          </a:graphicData>
        </a:graphic>
      </p:graphicFrame>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b="1" u="sng" dirty="0" smtClean="0">
                <a:solidFill>
                  <a:schemeClr val="tx1"/>
                </a:solidFill>
                <a:latin typeface="Arial" pitchFamily="34" charset="0"/>
                <a:cs typeface="Arial" pitchFamily="34" charset="0"/>
              </a:rPr>
              <a:t>Standards</a:t>
            </a:r>
            <a:r>
              <a:rPr lang="en-US" sz="1200" b="1" dirty="0" smtClean="0">
                <a:solidFill>
                  <a:schemeClr val="tx1"/>
                </a:solidFill>
                <a:latin typeface="Arial" pitchFamily="34" charset="0"/>
                <a:cs typeface="Arial" pitchFamily="34" charset="0"/>
              </a:rPr>
              <a:t>: CCLS:</a:t>
            </a:r>
            <a:r>
              <a:rPr lang="en-US" sz="1200" dirty="0" smtClean="0">
                <a:solidFill>
                  <a:schemeClr val="tx1"/>
                </a:solidFill>
                <a:latin typeface="Arial" pitchFamily="34" charset="0"/>
                <a:cs typeface="Arial" pitchFamily="34" charset="0"/>
              </a:rPr>
              <a:t> </a:t>
            </a:r>
            <a:r>
              <a:rPr lang="en-US" sz="12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200" i="1" dirty="0" smtClean="0">
                <a:solidFill>
                  <a:schemeClr val="tx1"/>
                </a:solidFill>
                <a:latin typeface="Arial" pitchFamily="34" charset="0"/>
                <a:cs typeface="Arial" pitchFamily="34" charset="0"/>
              </a:rPr>
            </a:br>
            <a:r>
              <a:rPr lang="en-US" sz="12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800" i="1" dirty="0" smtClean="0"/>
              <a:t>	</a:t>
            </a:r>
            <a:endParaRPr lang="en-US" sz="2000" dirty="0">
              <a:solidFill>
                <a:schemeClr val="tx1"/>
              </a:solidFill>
            </a:endParaRPr>
          </a:p>
        </p:txBody>
      </p:sp>
      <p:sp>
        <p:nvSpPr>
          <p:cNvPr id="3" name="Subtitle 2"/>
          <p:cNvSpPr>
            <a:spLocks noGrp="1"/>
          </p:cNvSpPr>
          <p:nvPr>
            <p:ph type="subTitle" idx="1"/>
          </p:nvPr>
        </p:nvSpPr>
        <p:spPr>
          <a:xfrm>
            <a:off x="2819400" y="0"/>
            <a:ext cx="5638800" cy="6840583"/>
          </a:xfrm>
        </p:spPr>
        <p:txBody>
          <a:bodyPr>
            <a:noAutofit/>
          </a:bodyPr>
          <a:lstStyle/>
          <a:p>
            <a:r>
              <a:rPr lang="en-US" sz="2400" b="1" i="1" dirty="0" smtClean="0">
                <a:solidFill>
                  <a:schemeClr val="bg1">
                    <a:lumMod val="50000"/>
                  </a:schemeClr>
                </a:solidFill>
              </a:rPr>
              <a:t>Let’s try together…</a:t>
            </a:r>
          </a:p>
          <a:p>
            <a:endParaRPr lang="en-US" sz="2400" b="1" i="1" dirty="0" smtClean="0">
              <a:solidFill>
                <a:schemeClr val="bg1">
                  <a:lumMod val="50000"/>
                </a:schemeClr>
              </a:solidFill>
            </a:endParaRPr>
          </a:p>
          <a:p>
            <a:r>
              <a:rPr lang="en-US" sz="2400" b="1" dirty="0" smtClean="0">
                <a:solidFill>
                  <a:schemeClr val="bg1">
                    <a:lumMod val="50000"/>
                  </a:schemeClr>
                </a:solidFill>
              </a:rPr>
              <a:t>3 less than a number is greater than 4</a:t>
            </a:r>
          </a:p>
          <a:p>
            <a:endParaRPr lang="en-US" sz="2400" b="1" dirty="0" smtClean="0">
              <a:solidFill>
                <a:schemeClr val="bg1">
                  <a:lumMod val="50000"/>
                </a:schemeClr>
              </a:solidFill>
            </a:endParaRPr>
          </a:p>
          <a:p>
            <a:r>
              <a:rPr lang="en-US" sz="2400" b="1" dirty="0" smtClean="0">
                <a:solidFill>
                  <a:schemeClr val="bg1">
                    <a:lumMod val="50000"/>
                  </a:schemeClr>
                </a:solidFill>
              </a:rPr>
              <a:t>The sum of 6 and a number is less than 12.</a:t>
            </a:r>
          </a:p>
          <a:p>
            <a:endParaRPr lang="en-US" sz="2400" b="1" dirty="0" smtClean="0">
              <a:solidFill>
                <a:schemeClr val="bg1">
                  <a:lumMod val="50000"/>
                </a:schemeClr>
              </a:solidFill>
            </a:endParaRPr>
          </a:p>
          <a:p>
            <a:r>
              <a:rPr lang="en-US" sz="2400" b="1" dirty="0" smtClean="0">
                <a:solidFill>
                  <a:schemeClr val="bg1">
                    <a:lumMod val="50000"/>
                  </a:schemeClr>
                </a:solidFill>
              </a:rPr>
              <a:t>The product of 5 and a number is greater than or equal to 25.</a:t>
            </a:r>
          </a:p>
          <a:p>
            <a:endParaRPr lang="en-US" sz="2400" b="1" dirty="0" smtClean="0">
              <a:solidFill>
                <a:schemeClr val="bg1">
                  <a:lumMod val="50000"/>
                </a:schemeClr>
              </a:solidFill>
            </a:endParaRPr>
          </a:p>
          <a:p>
            <a:r>
              <a:rPr lang="en-US" sz="2400" b="1" dirty="0" smtClean="0">
                <a:solidFill>
                  <a:schemeClr val="bg1">
                    <a:lumMod val="50000"/>
                  </a:schemeClr>
                </a:solidFill>
              </a:rPr>
              <a:t>The quotient of 6 and a number is less than or equal to 3.</a:t>
            </a:r>
          </a:p>
          <a:p>
            <a:endParaRPr lang="en-US" sz="2400" b="1" dirty="0" smtClean="0">
              <a:solidFill>
                <a:schemeClr val="bg1">
                  <a:lumMod val="50000"/>
                </a:schemeClr>
              </a:solidFill>
            </a:endParaRPr>
          </a:p>
          <a:p>
            <a:r>
              <a:rPr lang="en-US" sz="2400" b="1" dirty="0" smtClean="0">
                <a:solidFill>
                  <a:schemeClr val="bg1">
                    <a:lumMod val="50000"/>
                  </a:schemeClr>
                </a:solidFill>
              </a:rPr>
              <a:t>3 times the difference of 4 and a number is greater than 12.</a:t>
            </a:r>
            <a:endParaRPr lang="en-US" sz="3200" b="1" dirty="0" smtClean="0">
              <a:solidFill>
                <a:schemeClr val="bg1">
                  <a:lumMod val="50000"/>
                </a:schemeClr>
              </a:solidFill>
            </a:endParaRPr>
          </a:p>
          <a:p>
            <a:endParaRPr lang="en-US" sz="2400" b="1" dirty="0" smtClean="0">
              <a:solidFill>
                <a:schemeClr val="bg1">
                  <a:lumMod val="50000"/>
                </a:schemeClr>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1300" dirty="0">
                <a:solidFill>
                  <a:schemeClr val="tx1"/>
                </a:solidFill>
                <a:latin typeface="Arial" pitchFamily="34" charset="0"/>
                <a:cs typeface="Arial" pitchFamily="34" charset="0"/>
              </a:rPr>
              <a:t/>
            </a:r>
            <a:br>
              <a:rPr lang="en-US" sz="1300" dirty="0">
                <a:solidFill>
                  <a:schemeClr val="tx1"/>
                </a:solidFill>
                <a:latin typeface="Arial" pitchFamily="34" charset="0"/>
                <a:cs typeface="Arial" pitchFamily="34" charset="0"/>
              </a:rPr>
            </a:br>
            <a:r>
              <a:rPr lang="en-US" sz="1300" b="1" u="sng" dirty="0" smtClean="0">
                <a:solidFill>
                  <a:schemeClr val="tx1"/>
                </a:solidFill>
                <a:latin typeface="Arial" pitchFamily="34" charset="0"/>
                <a:cs typeface="Arial" pitchFamily="34" charset="0"/>
              </a:rPr>
              <a:t>Standards</a:t>
            </a:r>
            <a:r>
              <a:rPr lang="en-US" sz="1300" b="1" dirty="0" smtClean="0">
                <a:solidFill>
                  <a:schemeClr val="tx1"/>
                </a:solidFill>
                <a:latin typeface="Arial" pitchFamily="34" charset="0"/>
                <a:cs typeface="Arial" pitchFamily="34" charset="0"/>
              </a:rPr>
              <a:t>: CCLS:</a:t>
            </a:r>
            <a:r>
              <a:rPr lang="en-US" sz="1300" dirty="0" smtClean="0">
                <a:solidFill>
                  <a:schemeClr val="tx1"/>
                </a:solidFill>
                <a:latin typeface="Arial" pitchFamily="34" charset="0"/>
                <a:cs typeface="Arial" pitchFamily="34" charset="0"/>
              </a:rPr>
              <a:t> </a:t>
            </a:r>
            <a:r>
              <a:rPr lang="en-US" sz="13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300" i="1" dirty="0" smtClean="0">
                <a:solidFill>
                  <a:schemeClr val="tx1"/>
                </a:solidFill>
                <a:latin typeface="Arial" pitchFamily="34" charset="0"/>
                <a:cs typeface="Arial" pitchFamily="34" charset="0"/>
              </a:rPr>
            </a:br>
            <a:r>
              <a:rPr lang="en-US" sz="13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i="1" dirty="0" smtClean="0"/>
              <a:t>	</a:t>
            </a:r>
            <a:endParaRPr lang="en-US" sz="20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i="1" dirty="0" smtClean="0">
                <a:solidFill>
                  <a:schemeClr val="bg1">
                    <a:lumMod val="50000"/>
                  </a:schemeClr>
                </a:solidFill>
              </a:rPr>
              <a:t>Now try it own your own…</a:t>
            </a:r>
          </a:p>
          <a:p>
            <a:endParaRPr lang="en-US" sz="800" b="1" dirty="0" smtClean="0">
              <a:solidFill>
                <a:schemeClr val="bg1">
                  <a:lumMod val="50000"/>
                </a:schemeClr>
              </a:solidFill>
            </a:endParaRPr>
          </a:p>
          <a:p>
            <a:r>
              <a:rPr lang="en-US" sz="2400" b="1" dirty="0" smtClean="0">
                <a:solidFill>
                  <a:schemeClr val="bg1">
                    <a:lumMod val="50000"/>
                  </a:schemeClr>
                </a:solidFill>
              </a:rPr>
              <a:t>6 less than x is greater than 2.</a:t>
            </a:r>
          </a:p>
          <a:p>
            <a:endParaRPr lang="en-US" sz="2400" b="1" dirty="0" smtClean="0">
              <a:solidFill>
                <a:schemeClr val="bg1">
                  <a:lumMod val="50000"/>
                </a:schemeClr>
              </a:solidFill>
            </a:endParaRPr>
          </a:p>
          <a:p>
            <a:endParaRPr lang="en-US" sz="800" b="1" dirty="0" smtClean="0">
              <a:solidFill>
                <a:schemeClr val="bg1">
                  <a:lumMod val="50000"/>
                </a:schemeClr>
              </a:solidFill>
            </a:endParaRPr>
          </a:p>
          <a:p>
            <a:r>
              <a:rPr lang="en-US" sz="2400" b="1" dirty="0" smtClean="0">
                <a:solidFill>
                  <a:schemeClr val="bg1">
                    <a:lumMod val="50000"/>
                  </a:schemeClr>
                </a:solidFill>
              </a:rPr>
              <a:t>4 times the difference of 6 and a number is greater than or equal to 12.</a:t>
            </a:r>
          </a:p>
          <a:p>
            <a:endParaRPr lang="en-US" sz="2400" b="1" dirty="0" smtClean="0">
              <a:solidFill>
                <a:schemeClr val="bg1">
                  <a:lumMod val="50000"/>
                </a:schemeClr>
              </a:solidFill>
            </a:endParaRPr>
          </a:p>
          <a:p>
            <a:endParaRPr lang="en-US" sz="800" b="1" dirty="0" smtClean="0">
              <a:solidFill>
                <a:schemeClr val="bg1">
                  <a:lumMod val="50000"/>
                </a:schemeClr>
              </a:solidFill>
            </a:endParaRPr>
          </a:p>
          <a:p>
            <a:r>
              <a:rPr lang="en-US" sz="2400" b="1" dirty="0" smtClean="0">
                <a:solidFill>
                  <a:schemeClr val="bg1">
                    <a:lumMod val="50000"/>
                  </a:schemeClr>
                </a:solidFill>
              </a:rPr>
              <a:t>8 and a number are greater than 10.</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The quotient of 6 and a number is less than or equal to 2.</a:t>
            </a:r>
          </a:p>
          <a:p>
            <a:endParaRPr lang="en-US" sz="2400" b="1" dirty="0" smtClean="0">
              <a:solidFill>
                <a:schemeClr val="bg1">
                  <a:lumMod val="50000"/>
                </a:schemeClr>
              </a:solidFill>
            </a:endParaRPr>
          </a:p>
          <a:p>
            <a:endParaRPr lang="en-US" sz="800" b="1" dirty="0" smtClean="0">
              <a:solidFill>
                <a:schemeClr val="bg1">
                  <a:lumMod val="50000"/>
                </a:schemeClr>
              </a:solidFill>
            </a:endParaRPr>
          </a:p>
          <a:p>
            <a:r>
              <a:rPr lang="en-US" sz="2400" b="1" dirty="0" smtClean="0">
                <a:solidFill>
                  <a:schemeClr val="bg1">
                    <a:lumMod val="50000"/>
                  </a:schemeClr>
                </a:solidFill>
              </a:rPr>
              <a:t>The sum of 12 and a number is no more than 15.</a:t>
            </a:r>
            <a:endParaRPr lang="en-US" sz="3200" b="1" dirty="0" smtClean="0">
              <a:solidFill>
                <a:schemeClr val="bg1">
                  <a:lumMod val="50000"/>
                </a:schemeClr>
              </a:solidFill>
            </a:endParaRPr>
          </a:p>
          <a:p>
            <a:endParaRPr lang="en-US" sz="2400" b="1" dirty="0" smtClean="0">
              <a:solidFill>
                <a:schemeClr val="bg1">
                  <a:lumMod val="50000"/>
                </a:schemeClr>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1300" dirty="0">
                <a:solidFill>
                  <a:schemeClr val="tx1"/>
                </a:solidFill>
                <a:latin typeface="Arial" pitchFamily="34" charset="0"/>
                <a:cs typeface="Arial" pitchFamily="34" charset="0"/>
              </a:rPr>
              <a:t/>
            </a:r>
            <a:br>
              <a:rPr lang="en-US" sz="1300" dirty="0">
                <a:solidFill>
                  <a:schemeClr val="tx1"/>
                </a:solidFill>
                <a:latin typeface="Arial" pitchFamily="34" charset="0"/>
                <a:cs typeface="Arial" pitchFamily="34" charset="0"/>
              </a:rPr>
            </a:br>
            <a:r>
              <a:rPr lang="en-US" sz="1300" b="1" u="sng" dirty="0" smtClean="0">
                <a:solidFill>
                  <a:schemeClr val="tx1"/>
                </a:solidFill>
                <a:latin typeface="Arial" pitchFamily="34" charset="0"/>
                <a:cs typeface="Arial" pitchFamily="34" charset="0"/>
              </a:rPr>
              <a:t>Standards</a:t>
            </a:r>
            <a:r>
              <a:rPr lang="en-US" sz="1300" b="1" dirty="0" smtClean="0">
                <a:solidFill>
                  <a:schemeClr val="tx1"/>
                </a:solidFill>
                <a:latin typeface="Arial" pitchFamily="34" charset="0"/>
                <a:cs typeface="Arial" pitchFamily="34" charset="0"/>
              </a:rPr>
              <a:t>: CCLS:</a:t>
            </a:r>
            <a:r>
              <a:rPr lang="en-US" sz="1300" dirty="0" smtClean="0">
                <a:solidFill>
                  <a:schemeClr val="tx1"/>
                </a:solidFill>
                <a:latin typeface="Arial" pitchFamily="34" charset="0"/>
                <a:cs typeface="Arial" pitchFamily="34" charset="0"/>
              </a:rPr>
              <a:t> </a:t>
            </a:r>
            <a:r>
              <a:rPr lang="en-US" sz="13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300" i="1" dirty="0" smtClean="0">
                <a:solidFill>
                  <a:schemeClr val="tx1"/>
                </a:solidFill>
                <a:latin typeface="Arial" pitchFamily="34" charset="0"/>
                <a:cs typeface="Arial" pitchFamily="34" charset="0"/>
              </a:rPr>
            </a:br>
            <a:r>
              <a:rPr lang="en-US" sz="13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i="1" dirty="0" smtClean="0"/>
              <a:t>	</a:t>
            </a:r>
            <a:endParaRPr lang="en-US" sz="20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i="1" dirty="0" smtClean="0">
                <a:solidFill>
                  <a:schemeClr val="bg1">
                    <a:lumMod val="50000"/>
                  </a:schemeClr>
                </a:solidFill>
              </a:rPr>
              <a:t>Let’s try using only </a:t>
            </a:r>
            <a:r>
              <a:rPr lang="en-US" sz="2400" b="1" i="1" dirty="0" smtClean="0">
                <a:solidFill>
                  <a:srgbClr val="00B0F0"/>
                </a:solidFill>
              </a:rPr>
              <a:t>key words</a:t>
            </a:r>
            <a:r>
              <a:rPr lang="en-US" sz="2400" b="1" i="1" dirty="0" smtClean="0">
                <a:solidFill>
                  <a:schemeClr val="bg1">
                    <a:lumMod val="50000"/>
                  </a:schemeClr>
                </a:solidFill>
              </a:rPr>
              <a:t>:</a:t>
            </a:r>
          </a:p>
          <a:p>
            <a:endParaRPr lang="en-US" sz="2400" b="1" i="1" dirty="0" smtClean="0">
              <a:solidFill>
                <a:schemeClr val="bg1">
                  <a:lumMod val="50000"/>
                </a:schemeClr>
              </a:solidFill>
            </a:endParaRPr>
          </a:p>
          <a:p>
            <a:r>
              <a:rPr lang="en-US" sz="2400" b="1" dirty="0" smtClean="0">
                <a:solidFill>
                  <a:schemeClr val="bg1">
                    <a:lumMod val="50000"/>
                  </a:schemeClr>
                </a:solidFill>
              </a:rPr>
              <a:t>A number and 6 is </a:t>
            </a:r>
            <a:r>
              <a:rPr lang="en-US" sz="2400" b="1" dirty="0" smtClean="0">
                <a:solidFill>
                  <a:srgbClr val="0070C0"/>
                </a:solidFill>
              </a:rPr>
              <a:t>above</a:t>
            </a:r>
            <a:r>
              <a:rPr lang="en-US" sz="2400" b="1" dirty="0" smtClean="0">
                <a:solidFill>
                  <a:schemeClr val="bg1">
                    <a:lumMod val="50000"/>
                  </a:schemeClr>
                </a:solidFill>
              </a:rPr>
              <a:t> 9.</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The sum of 4 and x </a:t>
            </a:r>
            <a:r>
              <a:rPr lang="en-US" sz="2400" b="1" dirty="0" smtClean="0">
                <a:solidFill>
                  <a:srgbClr val="0070C0"/>
                </a:solidFill>
              </a:rPr>
              <a:t>is smaller than</a:t>
            </a:r>
            <a:r>
              <a:rPr lang="en-US" sz="2400" b="1" dirty="0" smtClean="0">
                <a:solidFill>
                  <a:schemeClr val="bg1">
                    <a:lumMod val="50000"/>
                  </a:schemeClr>
                </a:solidFill>
              </a:rPr>
              <a:t> 10.</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The quotient of a number and 10 is </a:t>
            </a:r>
            <a:r>
              <a:rPr lang="en-US" sz="2400" b="1" dirty="0" smtClean="0">
                <a:solidFill>
                  <a:srgbClr val="0070C0"/>
                </a:solidFill>
              </a:rPr>
              <a:t>at least </a:t>
            </a:r>
            <a:r>
              <a:rPr lang="en-US" sz="2400" b="1" dirty="0" smtClean="0">
                <a:solidFill>
                  <a:schemeClr val="bg1">
                    <a:lumMod val="50000"/>
                  </a:schemeClr>
                </a:solidFill>
              </a:rPr>
              <a:t>5.</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rgbClr val="0070C0"/>
                </a:solidFill>
              </a:rPr>
              <a:t> </a:t>
            </a:r>
            <a:r>
              <a:rPr lang="en-US" sz="2400" b="1" dirty="0" smtClean="0">
                <a:solidFill>
                  <a:schemeClr val="bg1">
                    <a:lumMod val="50000"/>
                  </a:schemeClr>
                </a:solidFill>
              </a:rPr>
              <a:t>The product of 2 and as number is </a:t>
            </a:r>
            <a:r>
              <a:rPr lang="en-US" sz="2400" b="1" dirty="0" smtClean="0">
                <a:solidFill>
                  <a:srgbClr val="0070C0"/>
                </a:solidFill>
              </a:rPr>
              <a:t>no more than</a:t>
            </a:r>
            <a:r>
              <a:rPr lang="en-US" sz="2400" b="1" dirty="0" smtClean="0">
                <a:solidFill>
                  <a:schemeClr val="bg1">
                    <a:lumMod val="50000"/>
                  </a:schemeClr>
                </a:solidFill>
              </a:rPr>
              <a:t> 12.</a:t>
            </a:r>
            <a:endParaRPr lang="en-US" sz="3200" b="1" dirty="0" smtClean="0">
              <a:solidFill>
                <a:srgbClr val="0070C0"/>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1300" dirty="0">
                <a:solidFill>
                  <a:schemeClr val="tx1"/>
                </a:solidFill>
                <a:latin typeface="Arial" pitchFamily="34" charset="0"/>
                <a:cs typeface="Arial" pitchFamily="34" charset="0"/>
              </a:rPr>
              <a:t/>
            </a:r>
            <a:br>
              <a:rPr lang="en-US" sz="1300" dirty="0">
                <a:solidFill>
                  <a:schemeClr val="tx1"/>
                </a:solidFill>
                <a:latin typeface="Arial" pitchFamily="34" charset="0"/>
                <a:cs typeface="Arial" pitchFamily="34" charset="0"/>
              </a:rPr>
            </a:br>
            <a:r>
              <a:rPr lang="en-US" sz="1300" b="1" u="sng" dirty="0" smtClean="0">
                <a:solidFill>
                  <a:schemeClr val="tx1"/>
                </a:solidFill>
                <a:latin typeface="Arial" pitchFamily="34" charset="0"/>
                <a:cs typeface="Arial" pitchFamily="34" charset="0"/>
              </a:rPr>
              <a:t>Standards</a:t>
            </a:r>
            <a:r>
              <a:rPr lang="en-US" sz="1300" b="1" dirty="0" smtClean="0">
                <a:solidFill>
                  <a:schemeClr val="tx1"/>
                </a:solidFill>
                <a:latin typeface="Arial" pitchFamily="34" charset="0"/>
                <a:cs typeface="Arial" pitchFamily="34" charset="0"/>
              </a:rPr>
              <a:t>: CCLS:</a:t>
            </a:r>
            <a:r>
              <a:rPr lang="en-US" sz="1300" dirty="0" smtClean="0">
                <a:solidFill>
                  <a:schemeClr val="tx1"/>
                </a:solidFill>
                <a:latin typeface="Arial" pitchFamily="34" charset="0"/>
                <a:cs typeface="Arial" pitchFamily="34" charset="0"/>
              </a:rPr>
              <a:t> </a:t>
            </a:r>
            <a:r>
              <a:rPr lang="en-US" sz="13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300" i="1" dirty="0" smtClean="0">
                <a:solidFill>
                  <a:schemeClr val="tx1"/>
                </a:solidFill>
                <a:latin typeface="Arial" pitchFamily="34" charset="0"/>
                <a:cs typeface="Arial" pitchFamily="34" charset="0"/>
              </a:rPr>
            </a:br>
            <a:r>
              <a:rPr lang="en-US" sz="13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i="1" dirty="0" smtClean="0"/>
              <a:t>	</a:t>
            </a:r>
            <a:endParaRPr lang="en-US" sz="20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i="1" dirty="0" smtClean="0">
                <a:solidFill>
                  <a:schemeClr val="bg1">
                    <a:lumMod val="50000"/>
                  </a:schemeClr>
                </a:solidFill>
              </a:rPr>
              <a:t>Your turn…</a:t>
            </a:r>
          </a:p>
          <a:p>
            <a:endParaRPr lang="en-US" sz="2400" b="1" i="1" dirty="0" smtClean="0">
              <a:solidFill>
                <a:schemeClr val="bg1">
                  <a:lumMod val="50000"/>
                </a:schemeClr>
              </a:solidFill>
            </a:endParaRPr>
          </a:p>
          <a:p>
            <a:r>
              <a:rPr lang="en-US" sz="2400" b="1" dirty="0" smtClean="0">
                <a:solidFill>
                  <a:schemeClr val="bg1">
                    <a:lumMod val="50000"/>
                  </a:schemeClr>
                </a:solidFill>
              </a:rPr>
              <a:t>12 and a number is more than 15.</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7 less than a number is smaller than 3.</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24 divided by X has a minimum of 3.</a:t>
            </a:r>
          </a:p>
          <a:p>
            <a:endParaRPr lang="en-US" sz="2400" b="1" dirty="0" smtClean="0">
              <a:solidFill>
                <a:schemeClr val="bg1">
                  <a:lumMod val="50000"/>
                </a:schemeClr>
              </a:solidFill>
            </a:endParaRPr>
          </a:p>
          <a:p>
            <a:endParaRPr lang="en-US" sz="2400" b="1" dirty="0" smtClean="0">
              <a:solidFill>
                <a:schemeClr val="bg1">
                  <a:lumMod val="50000"/>
                </a:schemeClr>
              </a:solidFill>
            </a:endParaRPr>
          </a:p>
          <a:p>
            <a:r>
              <a:rPr lang="en-US" sz="2400" b="1" dirty="0" smtClean="0">
                <a:solidFill>
                  <a:schemeClr val="bg1">
                    <a:lumMod val="50000"/>
                  </a:schemeClr>
                </a:solidFill>
              </a:rPr>
              <a:t>5 times X is not greater than 60</a:t>
            </a:r>
            <a:r>
              <a:rPr lang="en-US" sz="2400" b="1" i="1" dirty="0" smtClean="0">
                <a:solidFill>
                  <a:schemeClr val="bg1">
                    <a:lumMod val="50000"/>
                  </a:schemeClr>
                </a:solidFill>
              </a:rPr>
              <a:t>.</a:t>
            </a:r>
            <a:endParaRPr lang="en-US" sz="3200" b="1" dirty="0" smtClean="0">
              <a:solidFill>
                <a:srgbClr val="0070C0"/>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dirty="0" smtClean="0">
                <a:solidFill>
                  <a:schemeClr val="tx1"/>
                </a:solidFill>
                <a:latin typeface="Arial" pitchFamily="34" charset="0"/>
                <a:cs typeface="Arial" pitchFamily="34" charset="0"/>
              </a:rPr>
              <a:t>Learning Objectives: </a:t>
            </a:r>
            <a:r>
              <a:rPr lang="en-US" sz="1800" dirty="0" smtClean="0">
                <a:solidFill>
                  <a:schemeClr val="tx1"/>
                </a:solidFill>
                <a:latin typeface="Arial" pitchFamily="34" charset="0"/>
                <a:cs typeface="Arial" pitchFamily="34" charset="0"/>
              </a:rPr>
              <a:t>SWBAT understand solving an inequality and write an inequality in the form of x&gt;c or x&lt;c.</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r>
              <a:rPr lang="en-US" sz="1300" dirty="0">
                <a:solidFill>
                  <a:schemeClr val="tx1"/>
                </a:solidFill>
                <a:latin typeface="Arial" pitchFamily="34" charset="0"/>
                <a:cs typeface="Arial" pitchFamily="34" charset="0"/>
              </a:rPr>
              <a:t/>
            </a:r>
            <a:br>
              <a:rPr lang="en-US" sz="1300" dirty="0">
                <a:solidFill>
                  <a:schemeClr val="tx1"/>
                </a:solidFill>
                <a:latin typeface="Arial" pitchFamily="34" charset="0"/>
                <a:cs typeface="Arial" pitchFamily="34" charset="0"/>
              </a:rPr>
            </a:br>
            <a:r>
              <a:rPr lang="en-US" sz="1300" b="1" u="sng" dirty="0" smtClean="0">
                <a:solidFill>
                  <a:schemeClr val="tx1"/>
                </a:solidFill>
                <a:latin typeface="Arial" pitchFamily="34" charset="0"/>
                <a:cs typeface="Arial" pitchFamily="34" charset="0"/>
              </a:rPr>
              <a:t>Standards</a:t>
            </a:r>
            <a:r>
              <a:rPr lang="en-US" sz="1300" b="1" dirty="0" smtClean="0">
                <a:solidFill>
                  <a:schemeClr val="tx1"/>
                </a:solidFill>
                <a:latin typeface="Arial" pitchFamily="34" charset="0"/>
                <a:cs typeface="Arial" pitchFamily="34" charset="0"/>
              </a:rPr>
              <a:t>: CCLS:</a:t>
            </a:r>
            <a:r>
              <a:rPr lang="en-US" sz="1300" dirty="0" smtClean="0">
                <a:solidFill>
                  <a:schemeClr val="tx1"/>
                </a:solidFill>
                <a:latin typeface="Arial" pitchFamily="34" charset="0"/>
                <a:cs typeface="Arial" pitchFamily="34" charset="0"/>
              </a:rPr>
              <a:t> </a:t>
            </a:r>
            <a:r>
              <a:rPr lang="en-US" sz="1300" i="1" dirty="0" smtClean="0">
                <a:solidFill>
                  <a:schemeClr val="tx1"/>
                </a:solidFill>
                <a:latin typeface="Arial" pitchFamily="34" charset="0"/>
                <a:cs typeface="Arial" pitchFamily="34" charset="0"/>
              </a:rPr>
              <a:t>6.EE.5 Understand solving an equation or inequality as a process of answering a question: which values from a specified set, if any, make the equation or inequality true? Use substitution to determine whether a given number in a specified set makes an equation or inequality true. </a:t>
            </a:r>
            <a:br>
              <a:rPr lang="en-US" sz="1300" i="1" dirty="0" smtClean="0">
                <a:solidFill>
                  <a:schemeClr val="tx1"/>
                </a:solidFill>
                <a:latin typeface="Arial" pitchFamily="34" charset="0"/>
                <a:cs typeface="Arial" pitchFamily="34" charset="0"/>
              </a:rPr>
            </a:br>
            <a:r>
              <a:rPr lang="en-US" sz="1300" i="1" dirty="0" smtClean="0">
                <a:solidFill>
                  <a:schemeClr val="tx1"/>
                </a:solidFill>
                <a:latin typeface="Arial" pitchFamily="34" charset="0"/>
                <a:cs typeface="Arial" pitchFamily="34" charset="0"/>
              </a:rPr>
              <a:t>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i="1" dirty="0" smtClean="0"/>
              <a:t>	</a:t>
            </a:r>
            <a:endParaRPr lang="en-US" sz="20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i="1" dirty="0" smtClean="0">
                <a:solidFill>
                  <a:schemeClr val="bg1">
                    <a:lumMod val="50000"/>
                  </a:schemeClr>
                </a:solidFill>
              </a:rPr>
              <a:t>Homework:</a:t>
            </a:r>
          </a:p>
          <a:p>
            <a:endParaRPr lang="en-US" sz="2400" b="1" i="1" dirty="0" smtClean="0">
              <a:solidFill>
                <a:schemeClr val="bg1">
                  <a:lumMod val="50000"/>
                </a:schemeClr>
              </a:solidFill>
            </a:endParaRPr>
          </a:p>
          <a:p>
            <a:pPr lvl="0"/>
            <a:r>
              <a:rPr lang="en-US" sz="3200" dirty="0" smtClean="0"/>
              <a:t>Explain the steps involved in solving this </a:t>
            </a:r>
            <a:r>
              <a:rPr lang="en-US" sz="3200" dirty="0" smtClean="0">
                <a:solidFill>
                  <a:srgbClr val="FF0000"/>
                </a:solidFill>
              </a:rPr>
              <a:t>inequality</a:t>
            </a:r>
            <a:r>
              <a:rPr lang="en-US" sz="3200" dirty="0" smtClean="0"/>
              <a:t>:   </a:t>
            </a:r>
          </a:p>
          <a:p>
            <a:pPr lvl="0"/>
            <a:endParaRPr lang="en-US" sz="3200" dirty="0" smtClean="0"/>
          </a:p>
          <a:p>
            <a:pPr lvl="0" algn="ctr"/>
            <a:r>
              <a:rPr lang="en-US" sz="3200" dirty="0" smtClean="0"/>
              <a:t> 8a + 2 &lt;  24</a:t>
            </a:r>
          </a:p>
          <a:p>
            <a:pPr lvl="0" algn="ctr"/>
            <a:endParaRPr lang="en-US" sz="3200" dirty="0" smtClean="0"/>
          </a:p>
          <a:p>
            <a:endParaRPr lang="en-US" sz="3200" b="1" dirty="0" smtClean="0">
              <a:solidFill>
                <a:srgbClr val="0070C0"/>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chemeClr val="accent1">
              <a:alpha val="51000"/>
            </a:schemeClr>
          </a:solidFill>
        </p:spPr>
        <p:txBody>
          <a:bodyPr/>
          <a:lstStyle/>
          <a:p>
            <a:r>
              <a:rPr lang="en-US" sz="1600" u="sng" dirty="0" smtClean="0"/>
              <a:t>Learning Objectives: </a:t>
            </a:r>
            <a:r>
              <a:rPr lang="en-US" sz="1600" dirty="0" smtClean="0"/>
              <a:t>SWBAT </a:t>
            </a:r>
            <a:r>
              <a:rPr lang="en-US" sz="1600" dirty="0"/>
              <a:t>solve word problems developing and solving their own algebraic equations with fluency</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b="1" dirty="0"/>
              <a:t>Standards: CCLS:</a:t>
            </a:r>
            <a:r>
              <a:rPr lang="en-US" sz="1600" dirty="0"/>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971800" y="17417"/>
            <a:ext cx="5334000" cy="6553200"/>
          </a:xfrm>
        </p:spPr>
        <p:txBody>
          <a:bodyPr>
            <a:noAutofit/>
          </a:bodyPr>
          <a:lstStyle/>
          <a:p>
            <a:r>
              <a:rPr lang="en-US" sz="2800" b="1" dirty="0" smtClean="0"/>
              <a:t>Homework:</a:t>
            </a:r>
          </a:p>
          <a:p>
            <a:endParaRPr lang="en-US" sz="800" dirty="0"/>
          </a:p>
          <a:p>
            <a:r>
              <a:rPr lang="en-US" sz="2400" dirty="0" smtClean="0"/>
              <a:t>For homework, complete the following problem in your notebook.</a:t>
            </a:r>
          </a:p>
          <a:p>
            <a:endParaRPr lang="en-US" sz="800" dirty="0"/>
          </a:p>
          <a:p>
            <a:r>
              <a:rPr lang="en-US" sz="2400" dirty="0"/>
              <a:t>Mary is going on vacation to the Bahamas.  She has already paid $400 for the hotel and airfare.  In addition, she has allotted herself x dollars per day for the remainder of the trip.</a:t>
            </a:r>
          </a:p>
          <a:p>
            <a:r>
              <a:rPr lang="en-US" sz="2400" dirty="0" smtClean="0"/>
              <a:t>a) Write </a:t>
            </a:r>
            <a:r>
              <a:rPr lang="en-US" sz="2400" dirty="0"/>
              <a:t>an equation representing how much money Mary will spend on her trip in total.  Let t=the total cost.</a:t>
            </a:r>
          </a:p>
          <a:p>
            <a:r>
              <a:rPr lang="en-US" sz="2400" dirty="0" smtClean="0"/>
              <a:t>b) If </a:t>
            </a:r>
            <a:r>
              <a:rPr lang="en-US" sz="2400" dirty="0"/>
              <a:t>Mary’s vacation cost $800 in total and she was away for 4 days.  How much money did she allow herself to spend per day?</a:t>
            </a:r>
          </a:p>
          <a:p>
            <a:endParaRPr lang="en-US" sz="2800" dirty="0" smtClean="0"/>
          </a:p>
          <a:p>
            <a:endParaRPr lang="en-US" sz="4000" b="1" dirty="0"/>
          </a:p>
          <a:p>
            <a:endParaRPr lang="en-US" sz="4000" dirty="0" smtClean="0"/>
          </a:p>
        </p:txBody>
      </p:sp>
    </p:spTree>
    <p:extLst>
      <p:ext uri="{BB962C8B-B14F-4D97-AF65-F5344CB8AC3E}">
        <p14:creationId xmlns:p14="http://schemas.microsoft.com/office/powerpoint/2010/main" val="29071969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represent solutions of inequalities on a number line.</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6.EE.8 </a:t>
            </a:r>
            <a:r>
              <a:rPr lang="en-US" sz="1300" b="0" cap="none" dirty="0" smtClean="0">
                <a:solidFill>
                  <a:schemeClr val="tx1"/>
                </a:solidFill>
                <a:latin typeface="Arial" pitchFamily="34" charset="0"/>
                <a:cs typeface="Arial" pitchFamily="34" charset="0"/>
              </a:rPr>
              <a:t>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3200" b="1" u="sng" dirty="0" smtClean="0">
                <a:solidFill>
                  <a:schemeClr val="accent1">
                    <a:lumMod val="75000"/>
                  </a:schemeClr>
                </a:solidFill>
              </a:rPr>
              <a:t>Do Now</a:t>
            </a:r>
            <a:r>
              <a:rPr lang="en-US" sz="3200" b="1" dirty="0" smtClean="0">
                <a:solidFill>
                  <a:schemeClr val="accent1">
                    <a:lumMod val="75000"/>
                  </a:schemeClr>
                </a:solidFill>
              </a:rPr>
              <a:t>: Solve the following </a:t>
            </a:r>
            <a:r>
              <a:rPr lang="en-US" sz="3200" b="1" dirty="0" smtClean="0">
                <a:solidFill>
                  <a:srgbClr val="FF0000"/>
                </a:solidFill>
              </a:rPr>
              <a:t>inequality</a:t>
            </a:r>
          </a:p>
          <a:p>
            <a:endParaRPr lang="en-US" sz="3200" b="1" dirty="0" smtClean="0">
              <a:solidFill>
                <a:srgbClr val="0070C0"/>
              </a:solidFill>
            </a:endParaRPr>
          </a:p>
          <a:p>
            <a:r>
              <a:rPr lang="en-US" sz="3200" b="1" dirty="0" smtClean="0">
                <a:solidFill>
                  <a:schemeClr val="accent1">
                    <a:lumMod val="75000"/>
                  </a:schemeClr>
                </a:solidFill>
              </a:rPr>
              <a:t>A number and 4 is more than 12.</a:t>
            </a: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p:txBody>
      </p:sp>
      <p:pic>
        <p:nvPicPr>
          <p:cNvPr id="1026" name="Picture 2" descr="C:\Users\Student\AppData\Local\Microsoft\Windows\Temporary Internet Files\Content.IE5\20O8LFEY\MP900341481[1].jpg"/>
          <p:cNvPicPr>
            <a:picLocks noChangeAspect="1" noChangeArrowheads="1"/>
          </p:cNvPicPr>
          <p:nvPr/>
        </p:nvPicPr>
        <p:blipFill>
          <a:blip r:embed="rId2" cstate="print"/>
          <a:srcRect/>
          <a:stretch>
            <a:fillRect/>
          </a:stretch>
        </p:blipFill>
        <p:spPr bwMode="auto">
          <a:xfrm>
            <a:off x="6534912" y="3200400"/>
            <a:ext cx="2609088" cy="3657600"/>
          </a:xfrm>
          <a:prstGeom prst="rect">
            <a:avLst/>
          </a:prstGeom>
          <a:noFill/>
        </p:spPr>
      </p:pic>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represent solutions of inequalities on a number line.</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1000" b="0" i="1" cap="none" dirty="0" smtClean="0">
                <a:solidFill>
                  <a:schemeClr val="tx1"/>
                </a:solidFill>
                <a:latin typeface="Arial" pitchFamily="34" charset="0"/>
                <a:cs typeface="Arial" pitchFamily="34" charset="0"/>
              </a:rPr>
              <a:t/>
            </a:r>
            <a:br>
              <a:rPr lang="en-US" sz="1000" b="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6.EE.8 </a:t>
            </a:r>
            <a:r>
              <a:rPr lang="en-US" sz="1300" b="0" cap="none" dirty="0" smtClean="0">
                <a:solidFill>
                  <a:schemeClr val="tx1"/>
                </a:solidFill>
                <a:latin typeface="Arial" pitchFamily="34" charset="0"/>
                <a:cs typeface="Arial" pitchFamily="34" charset="0"/>
              </a:rPr>
              <a:t>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3200" b="1" u="sng" dirty="0" smtClean="0">
                <a:solidFill>
                  <a:schemeClr val="accent1">
                    <a:lumMod val="75000"/>
                  </a:schemeClr>
                </a:solidFill>
              </a:rPr>
              <a:t>Let’s review</a:t>
            </a:r>
            <a:r>
              <a:rPr lang="en-US" sz="3200" b="1" dirty="0" smtClean="0">
                <a:solidFill>
                  <a:schemeClr val="accent1">
                    <a:lumMod val="75000"/>
                  </a:schemeClr>
                </a:solidFill>
              </a:rPr>
              <a:t>:</a:t>
            </a:r>
          </a:p>
          <a:p>
            <a:endParaRPr lang="en-US" sz="3200" b="1" dirty="0" smtClean="0">
              <a:solidFill>
                <a:schemeClr val="accent1">
                  <a:lumMod val="75000"/>
                </a:schemeClr>
              </a:solidFill>
            </a:endParaRPr>
          </a:p>
          <a:p>
            <a:r>
              <a:rPr lang="en-US" sz="3200" b="1" dirty="0" smtClean="0">
                <a:solidFill>
                  <a:schemeClr val="accent1">
                    <a:lumMod val="75000"/>
                  </a:schemeClr>
                </a:solidFill>
              </a:rPr>
              <a:t>What are the keywords for solving inequalities?</a:t>
            </a: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p:txBody>
      </p:sp>
      <p:graphicFrame>
        <p:nvGraphicFramePr>
          <p:cNvPr id="5" name="Table 4"/>
          <p:cNvGraphicFramePr>
            <a:graphicFrameLocks noGrp="1"/>
          </p:cNvGraphicFramePr>
          <p:nvPr/>
        </p:nvGraphicFramePr>
        <p:xfrm>
          <a:off x="2819400" y="2133600"/>
          <a:ext cx="6324600" cy="3444240"/>
        </p:xfrm>
        <a:graphic>
          <a:graphicData uri="http://schemas.openxmlformats.org/drawingml/2006/table">
            <a:tbl>
              <a:tblPr firstRow="1" bandRow="1">
                <a:tableStyleId>{5C22544A-7EE6-4342-B048-85BDC9FD1C3A}</a:tableStyleId>
              </a:tblPr>
              <a:tblGrid>
                <a:gridCol w="1542585"/>
                <a:gridCol w="1542585"/>
                <a:gridCol w="1619715"/>
                <a:gridCol w="1619715"/>
              </a:tblGrid>
              <a:tr h="545468">
                <a:tc>
                  <a:txBody>
                    <a:bodyPr/>
                    <a:lstStyle/>
                    <a:p>
                      <a:pPr algn="ctr"/>
                      <a:r>
                        <a:rPr lang="en-US" dirty="0" smtClean="0"/>
                        <a:t>&gt;</a:t>
                      </a:r>
                      <a:endParaRPr lang="en-US" dirty="0"/>
                    </a:p>
                  </a:txBody>
                  <a:tcPr/>
                </a:tc>
                <a:tc>
                  <a:txBody>
                    <a:bodyPr/>
                    <a:lstStyle/>
                    <a:p>
                      <a:pPr algn="ctr"/>
                      <a:r>
                        <a:rPr lang="en-US" dirty="0" smtClean="0"/>
                        <a:t>&lt;</a:t>
                      </a:r>
                      <a:endParaRPr lang="en-US" dirty="0"/>
                    </a:p>
                  </a:txBody>
                  <a:tcPr/>
                </a:tc>
                <a:tc>
                  <a:txBody>
                    <a:bodyPr/>
                    <a:lstStyle/>
                    <a:p>
                      <a:pPr algn="ctr"/>
                      <a:r>
                        <a:rPr lang="en-US" u="sng" dirty="0" smtClean="0"/>
                        <a:t>&gt;</a:t>
                      </a:r>
                      <a:endParaRPr lang="en-US" u="sng" dirty="0"/>
                    </a:p>
                  </a:txBody>
                  <a:tcPr/>
                </a:tc>
                <a:tc>
                  <a:txBody>
                    <a:bodyPr/>
                    <a:lstStyle/>
                    <a:p>
                      <a:pPr algn="ctr"/>
                      <a:r>
                        <a:rPr lang="en-US" u="sng" dirty="0" smtClean="0"/>
                        <a:t>&lt;</a:t>
                      </a:r>
                      <a:endParaRPr lang="en-US" u="sng" dirty="0"/>
                    </a:p>
                  </a:txBody>
                  <a:tcPr/>
                </a:tc>
              </a:tr>
              <a:tr h="2898772">
                <a:tc>
                  <a:txBody>
                    <a:bodyPr/>
                    <a:lstStyle/>
                    <a:p>
                      <a:pPr>
                        <a:lnSpc>
                          <a:spcPct val="200000"/>
                        </a:lnSpc>
                      </a:pPr>
                      <a:r>
                        <a:rPr lang="en-US" dirty="0" smtClean="0"/>
                        <a:t>Is more than</a:t>
                      </a:r>
                    </a:p>
                    <a:p>
                      <a:pPr>
                        <a:lnSpc>
                          <a:spcPct val="200000"/>
                        </a:lnSpc>
                      </a:pPr>
                      <a:r>
                        <a:rPr lang="en-US" dirty="0" smtClean="0"/>
                        <a:t>Is greater than</a:t>
                      </a:r>
                    </a:p>
                    <a:p>
                      <a:pPr>
                        <a:lnSpc>
                          <a:spcPct val="200000"/>
                        </a:lnSpc>
                      </a:pPr>
                      <a:r>
                        <a:rPr lang="en-US" dirty="0" smtClean="0"/>
                        <a:t>Is</a:t>
                      </a:r>
                      <a:r>
                        <a:rPr lang="en-US" baseline="0" dirty="0" smtClean="0"/>
                        <a:t> larger than</a:t>
                      </a:r>
                    </a:p>
                    <a:p>
                      <a:pPr>
                        <a:lnSpc>
                          <a:spcPct val="200000"/>
                        </a:lnSpc>
                      </a:pPr>
                      <a:r>
                        <a:rPr lang="en-US" baseline="0" dirty="0" smtClean="0"/>
                        <a:t>above</a:t>
                      </a:r>
                      <a:endParaRPr lang="en-US" dirty="0"/>
                    </a:p>
                  </a:txBody>
                  <a:tcPr/>
                </a:tc>
                <a:tc>
                  <a:txBody>
                    <a:bodyPr/>
                    <a:lstStyle/>
                    <a:p>
                      <a:pPr>
                        <a:lnSpc>
                          <a:spcPct val="200000"/>
                        </a:lnSpc>
                      </a:pPr>
                      <a:r>
                        <a:rPr lang="en-US" dirty="0" smtClean="0"/>
                        <a:t>Is smaller than</a:t>
                      </a:r>
                    </a:p>
                    <a:p>
                      <a:pPr>
                        <a:lnSpc>
                          <a:spcPct val="200000"/>
                        </a:lnSpc>
                      </a:pPr>
                      <a:r>
                        <a:rPr lang="en-US" dirty="0" smtClean="0"/>
                        <a:t>Is less than</a:t>
                      </a:r>
                    </a:p>
                    <a:p>
                      <a:pPr>
                        <a:lnSpc>
                          <a:spcPct val="200000"/>
                        </a:lnSpc>
                      </a:pPr>
                      <a:r>
                        <a:rPr lang="en-US" dirty="0" smtClean="0"/>
                        <a:t>Below</a:t>
                      </a:r>
                    </a:p>
                  </a:txBody>
                  <a:tcPr/>
                </a:tc>
                <a:tc>
                  <a:txBody>
                    <a:bodyPr/>
                    <a:lstStyle/>
                    <a:p>
                      <a:pPr>
                        <a:lnSpc>
                          <a:spcPct val="200000"/>
                        </a:lnSpc>
                      </a:pPr>
                      <a:r>
                        <a:rPr lang="en-US" dirty="0" smtClean="0"/>
                        <a:t>Minimum</a:t>
                      </a:r>
                    </a:p>
                    <a:p>
                      <a:pPr>
                        <a:lnSpc>
                          <a:spcPct val="200000"/>
                        </a:lnSpc>
                      </a:pPr>
                      <a:r>
                        <a:rPr lang="en-US" dirty="0" smtClean="0"/>
                        <a:t>At</a:t>
                      </a:r>
                      <a:r>
                        <a:rPr lang="en-US" baseline="0" dirty="0" smtClean="0"/>
                        <a:t> least</a:t>
                      </a:r>
                    </a:p>
                    <a:p>
                      <a:pPr>
                        <a:lnSpc>
                          <a:spcPct val="200000"/>
                        </a:lnSpc>
                      </a:pPr>
                      <a:r>
                        <a:rPr lang="en-US" baseline="0" dirty="0" smtClean="0"/>
                        <a:t>Is not less than</a:t>
                      </a:r>
                    </a:p>
                    <a:p>
                      <a:pPr>
                        <a:lnSpc>
                          <a:spcPct val="200000"/>
                        </a:lnSpc>
                      </a:pPr>
                      <a:r>
                        <a:rPr lang="en-US" baseline="0" dirty="0" smtClean="0"/>
                        <a:t>Not smaller than</a:t>
                      </a:r>
                      <a:endParaRPr lang="en-US" dirty="0"/>
                    </a:p>
                  </a:txBody>
                  <a:tcPr/>
                </a:tc>
                <a:tc>
                  <a:txBody>
                    <a:bodyPr/>
                    <a:lstStyle/>
                    <a:p>
                      <a:pPr>
                        <a:lnSpc>
                          <a:spcPct val="200000"/>
                        </a:lnSpc>
                      </a:pPr>
                      <a:r>
                        <a:rPr lang="en-US" dirty="0" smtClean="0"/>
                        <a:t>Maximum</a:t>
                      </a:r>
                    </a:p>
                    <a:p>
                      <a:pPr>
                        <a:lnSpc>
                          <a:spcPct val="200000"/>
                        </a:lnSpc>
                      </a:pPr>
                      <a:r>
                        <a:rPr lang="en-US" dirty="0" smtClean="0"/>
                        <a:t>At most</a:t>
                      </a:r>
                    </a:p>
                    <a:p>
                      <a:pPr>
                        <a:lnSpc>
                          <a:spcPct val="200000"/>
                        </a:lnSpc>
                      </a:pPr>
                      <a:r>
                        <a:rPr lang="en-US" dirty="0" smtClean="0"/>
                        <a:t>Not</a:t>
                      </a:r>
                      <a:r>
                        <a:rPr lang="en-US" baseline="0" dirty="0" smtClean="0"/>
                        <a:t> more than</a:t>
                      </a:r>
                    </a:p>
                    <a:p>
                      <a:pPr>
                        <a:lnSpc>
                          <a:spcPct val="200000"/>
                        </a:lnSpc>
                      </a:pPr>
                      <a:r>
                        <a:rPr lang="en-US" baseline="0" dirty="0" smtClean="0"/>
                        <a:t>Is not greater than</a:t>
                      </a:r>
                      <a:endParaRPr lang="en-US" dirty="0"/>
                    </a:p>
                  </a:txBody>
                  <a:tcPr/>
                </a:tc>
              </a:tr>
            </a:tbl>
          </a:graphicData>
        </a:graphic>
      </p:graphicFrame>
    </p:spTree>
    <p:extLst>
      <p:ext uri="{BB962C8B-B14F-4D97-AF65-F5344CB8AC3E}">
        <p14:creationId xmlns:p14="http://schemas.microsoft.com/office/powerpoint/2010/main" val="176122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represent solutions of inequalities on a number line.</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1000" b="0" i="1" cap="none" dirty="0" smtClean="0">
                <a:solidFill>
                  <a:schemeClr val="tx1"/>
                </a:solidFill>
                <a:latin typeface="Arial" pitchFamily="34" charset="0"/>
                <a:cs typeface="Arial" pitchFamily="34" charset="0"/>
              </a:rPr>
              <a:t/>
            </a:r>
            <a:br>
              <a:rPr lang="en-US" sz="1000" b="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6.EE.8 </a:t>
            </a:r>
            <a:r>
              <a:rPr lang="en-US" sz="1300" b="0" cap="none" dirty="0" smtClean="0">
                <a:solidFill>
                  <a:schemeClr val="tx1"/>
                </a:solidFill>
                <a:latin typeface="Arial" pitchFamily="34" charset="0"/>
                <a:cs typeface="Arial" pitchFamily="34" charset="0"/>
              </a:rPr>
              <a:t>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3200" b="1" u="sng" dirty="0" smtClean="0">
                <a:solidFill>
                  <a:schemeClr val="accent1">
                    <a:lumMod val="75000"/>
                  </a:schemeClr>
                </a:solidFill>
              </a:rPr>
              <a:t>Let’s review</a:t>
            </a:r>
            <a:r>
              <a:rPr lang="en-US" sz="3200" b="1" dirty="0" smtClean="0">
                <a:solidFill>
                  <a:schemeClr val="accent1">
                    <a:lumMod val="75000"/>
                  </a:schemeClr>
                </a:solidFill>
              </a:rPr>
              <a:t>:</a:t>
            </a:r>
          </a:p>
          <a:p>
            <a:endParaRPr lang="en-US" sz="900" b="1" dirty="0" smtClean="0">
              <a:solidFill>
                <a:schemeClr val="accent1">
                  <a:lumMod val="75000"/>
                </a:schemeClr>
              </a:solidFill>
            </a:endParaRPr>
          </a:p>
          <a:p>
            <a:r>
              <a:rPr lang="en-US" sz="3200" b="1" dirty="0" smtClean="0">
                <a:solidFill>
                  <a:schemeClr val="accent1">
                    <a:lumMod val="75000"/>
                  </a:schemeClr>
                </a:solidFill>
              </a:rPr>
              <a:t>Now translate and solve these inequalities:</a:t>
            </a:r>
          </a:p>
          <a:p>
            <a:endParaRPr lang="en-US" sz="3200" b="1" dirty="0" smtClean="0">
              <a:solidFill>
                <a:srgbClr val="0070C0"/>
              </a:solidFill>
            </a:endParaRPr>
          </a:p>
          <a:p>
            <a:r>
              <a:rPr lang="en-US" sz="3200" b="1" dirty="0" smtClean="0">
                <a:solidFill>
                  <a:srgbClr val="FF6600"/>
                </a:solidFill>
              </a:rPr>
              <a:t>12 less than a number is at least 5</a:t>
            </a:r>
          </a:p>
          <a:p>
            <a:endParaRPr lang="en-US" sz="3200" b="1" dirty="0" smtClean="0">
              <a:solidFill>
                <a:srgbClr val="FF6600"/>
              </a:solidFill>
            </a:endParaRPr>
          </a:p>
          <a:p>
            <a:r>
              <a:rPr lang="en-US" sz="3200" b="1" dirty="0" smtClean="0">
                <a:solidFill>
                  <a:srgbClr val="FF6600"/>
                </a:solidFill>
              </a:rPr>
              <a:t>6 and a number is greater than 28</a:t>
            </a:r>
          </a:p>
          <a:p>
            <a:endParaRPr lang="en-US" sz="3200" b="1" dirty="0" smtClean="0">
              <a:solidFill>
                <a:srgbClr val="FF6600"/>
              </a:solidFill>
            </a:endParaRPr>
          </a:p>
          <a:p>
            <a:r>
              <a:rPr lang="en-US" sz="3200" b="1" dirty="0" smtClean="0">
                <a:solidFill>
                  <a:srgbClr val="FF6600"/>
                </a:solidFill>
              </a:rPr>
              <a:t>The quotient of 15 and a number is less than 3.</a:t>
            </a:r>
          </a:p>
          <a:p>
            <a:endParaRPr lang="en-US" sz="1100" b="1" dirty="0" smtClean="0">
              <a:solidFill>
                <a:srgbClr val="FF6600"/>
              </a:solidFill>
            </a:endParaRPr>
          </a:p>
          <a:p>
            <a:endParaRPr lang="en-US" sz="800" b="1" dirty="0" smtClean="0">
              <a:solidFill>
                <a:srgbClr val="FF6600"/>
              </a:solidFill>
            </a:endParaRPr>
          </a:p>
          <a:p>
            <a:endParaRPr lang="en-US" sz="3200" b="1" dirty="0" smtClean="0">
              <a:solidFill>
                <a:srgbClr val="0070C0"/>
              </a:solidFill>
            </a:endParaRPr>
          </a:p>
          <a:p>
            <a:r>
              <a:rPr lang="en-US" sz="3200" b="1" dirty="0" smtClean="0">
                <a:solidFill>
                  <a:schemeClr val="bg1"/>
                </a:solidFill>
              </a:rPr>
              <a:t>But what’s the next step?</a:t>
            </a:r>
          </a:p>
          <a:p>
            <a:endParaRPr lang="en-US" sz="3200" b="1" dirty="0" smtClean="0">
              <a:solidFill>
                <a:srgbClr val="0070C0"/>
              </a:solidFill>
            </a:endParaRPr>
          </a:p>
        </p:txBody>
      </p:sp>
    </p:spTree>
    <p:extLst>
      <p:ext uri="{BB962C8B-B14F-4D97-AF65-F5344CB8AC3E}">
        <p14:creationId xmlns:p14="http://schemas.microsoft.com/office/powerpoint/2010/main" val="176122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represent solutions of inequalities on a number line.</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6.EE.8 </a:t>
            </a:r>
            <a:r>
              <a:rPr lang="en-US" sz="1300" b="0" cap="none" dirty="0" smtClean="0">
                <a:solidFill>
                  <a:schemeClr val="tx1"/>
                </a:solidFill>
                <a:latin typeface="Arial" pitchFamily="34" charset="0"/>
                <a:cs typeface="Arial" pitchFamily="34" charset="0"/>
              </a:rPr>
              <a:t>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300" b="0" dirty="0" smtClean="0"/>
              <a:t>	</a:t>
            </a:r>
            <a:endParaRPr lang="en-US" sz="1300" b="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3200" b="1" dirty="0" smtClean="0">
                <a:solidFill>
                  <a:schemeClr val="accent1">
                    <a:lumMod val="75000"/>
                  </a:schemeClr>
                </a:solidFill>
              </a:rPr>
              <a:t>Now we have to place the answer on a number line!</a:t>
            </a:r>
          </a:p>
          <a:p>
            <a:endParaRPr lang="en-US" sz="1100" b="1" dirty="0" smtClean="0">
              <a:solidFill>
                <a:schemeClr val="accent1">
                  <a:lumMod val="75000"/>
                </a:schemeClr>
              </a:solidFill>
            </a:endParaRPr>
          </a:p>
          <a:p>
            <a:r>
              <a:rPr lang="en-US" sz="3200" b="1" dirty="0" smtClean="0">
                <a:solidFill>
                  <a:schemeClr val="accent1">
                    <a:lumMod val="75000"/>
                  </a:schemeClr>
                </a:solidFill>
              </a:rPr>
              <a:t>Let’s take a look:  </a:t>
            </a:r>
            <a:r>
              <a:rPr lang="en-US" sz="3200" b="1" dirty="0" smtClean="0">
                <a:solidFill>
                  <a:srgbClr val="FF6600"/>
                </a:solidFill>
              </a:rPr>
              <a:t>x &gt; 4</a:t>
            </a:r>
          </a:p>
          <a:p>
            <a:endParaRPr lang="en-US" sz="11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endParaRPr lang="en-US" sz="3200" b="1" dirty="0" smtClean="0">
              <a:solidFill>
                <a:srgbClr val="0070C0"/>
              </a:solidFill>
            </a:endParaRPr>
          </a:p>
          <a:p>
            <a:r>
              <a:rPr lang="en-US" sz="3200" b="1" dirty="0" smtClean="0">
                <a:solidFill>
                  <a:srgbClr val="FF0000"/>
                </a:solidFill>
              </a:rPr>
              <a:t>***Be Careful With The Dot***</a:t>
            </a:r>
          </a:p>
          <a:p>
            <a:endParaRPr lang="en-US" sz="3200" b="1" dirty="0" smtClean="0">
              <a:solidFill>
                <a:srgbClr val="0070C0"/>
              </a:solidFill>
            </a:endParaRPr>
          </a:p>
          <a:p>
            <a:endParaRPr lang="en-US" sz="3200" b="1" dirty="0" smtClean="0">
              <a:solidFill>
                <a:srgbClr val="0070C0"/>
              </a:solidFill>
            </a:endParaRPr>
          </a:p>
          <a:p>
            <a:r>
              <a:rPr lang="en-US" sz="3200" b="1" dirty="0">
                <a:solidFill>
                  <a:schemeClr val="bg1"/>
                </a:solidFill>
              </a:rPr>
              <a:t>(If the sign is &lt; or &gt; then the dot is open!  If the sign is </a:t>
            </a:r>
            <a:r>
              <a:rPr lang="en-US" sz="3200" b="1" u="sng" dirty="0">
                <a:solidFill>
                  <a:schemeClr val="bg1"/>
                </a:solidFill>
              </a:rPr>
              <a:t>&lt;</a:t>
            </a:r>
            <a:r>
              <a:rPr lang="en-US" sz="3200" b="1" dirty="0">
                <a:solidFill>
                  <a:schemeClr val="bg1"/>
                </a:solidFill>
              </a:rPr>
              <a:t> or </a:t>
            </a:r>
            <a:r>
              <a:rPr lang="en-US" sz="3200" b="1" u="sng" dirty="0">
                <a:solidFill>
                  <a:schemeClr val="bg1"/>
                </a:solidFill>
              </a:rPr>
              <a:t>&gt;</a:t>
            </a:r>
            <a:r>
              <a:rPr lang="en-US" sz="3200" b="1" dirty="0">
                <a:solidFill>
                  <a:schemeClr val="bg1"/>
                </a:solidFill>
              </a:rPr>
              <a:t> then the dot is </a:t>
            </a:r>
            <a:r>
              <a:rPr lang="en-US" sz="3200" b="1" dirty="0" smtClean="0">
                <a:solidFill>
                  <a:schemeClr val="bg1"/>
                </a:solidFill>
              </a:rPr>
              <a:t>closed!)</a:t>
            </a:r>
            <a:endParaRPr lang="en-US" sz="3200" b="1" dirty="0">
              <a:solidFill>
                <a:schemeClr val="bg1"/>
              </a:solidFill>
            </a:endParaRPr>
          </a:p>
        </p:txBody>
      </p:sp>
      <p:cxnSp>
        <p:nvCxnSpPr>
          <p:cNvPr id="5" name="Straight Arrow Connector 4"/>
          <p:cNvCxnSpPr/>
          <p:nvPr/>
        </p:nvCxnSpPr>
        <p:spPr>
          <a:xfrm>
            <a:off x="3124200" y="2819400"/>
            <a:ext cx="571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9624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9530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9436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8580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0010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6200" y="2819400"/>
            <a:ext cx="228600" cy="369332"/>
          </a:xfrm>
          <a:prstGeom prst="rect">
            <a:avLst/>
          </a:prstGeom>
          <a:noFill/>
        </p:spPr>
        <p:txBody>
          <a:bodyPr wrap="square" rtlCol="0">
            <a:spAutoFit/>
          </a:bodyPr>
          <a:lstStyle/>
          <a:p>
            <a:r>
              <a:rPr lang="en-US" dirty="0" smtClean="0"/>
              <a:t>3</a:t>
            </a:r>
            <a:endParaRPr lang="en-US" dirty="0"/>
          </a:p>
        </p:txBody>
      </p:sp>
      <p:sp>
        <p:nvSpPr>
          <p:cNvPr id="17" name="TextBox 16"/>
          <p:cNvSpPr txBox="1"/>
          <p:nvPr/>
        </p:nvSpPr>
        <p:spPr>
          <a:xfrm>
            <a:off x="4876800" y="2819400"/>
            <a:ext cx="228600" cy="369332"/>
          </a:xfrm>
          <a:prstGeom prst="rect">
            <a:avLst/>
          </a:prstGeom>
          <a:noFill/>
        </p:spPr>
        <p:txBody>
          <a:bodyPr wrap="square" rtlCol="0">
            <a:spAutoFit/>
          </a:bodyPr>
          <a:lstStyle/>
          <a:p>
            <a:r>
              <a:rPr lang="en-US" dirty="0" smtClean="0"/>
              <a:t>4</a:t>
            </a:r>
            <a:endParaRPr lang="en-US" dirty="0"/>
          </a:p>
        </p:txBody>
      </p:sp>
      <p:sp>
        <p:nvSpPr>
          <p:cNvPr id="18" name="TextBox 17"/>
          <p:cNvSpPr txBox="1"/>
          <p:nvPr/>
        </p:nvSpPr>
        <p:spPr>
          <a:xfrm>
            <a:off x="5867400" y="2831068"/>
            <a:ext cx="228600" cy="369332"/>
          </a:xfrm>
          <a:prstGeom prst="rect">
            <a:avLst/>
          </a:prstGeom>
          <a:noFill/>
        </p:spPr>
        <p:txBody>
          <a:bodyPr wrap="square" rtlCol="0">
            <a:spAutoFit/>
          </a:bodyPr>
          <a:lstStyle/>
          <a:p>
            <a:r>
              <a:rPr lang="en-US" dirty="0" smtClean="0"/>
              <a:t>5</a:t>
            </a:r>
            <a:endParaRPr lang="en-US" dirty="0"/>
          </a:p>
        </p:txBody>
      </p:sp>
      <p:sp>
        <p:nvSpPr>
          <p:cNvPr id="19" name="TextBox 18"/>
          <p:cNvSpPr txBox="1"/>
          <p:nvPr/>
        </p:nvSpPr>
        <p:spPr>
          <a:xfrm>
            <a:off x="6781800" y="2831068"/>
            <a:ext cx="228600" cy="369332"/>
          </a:xfrm>
          <a:prstGeom prst="rect">
            <a:avLst/>
          </a:prstGeom>
          <a:noFill/>
        </p:spPr>
        <p:txBody>
          <a:bodyPr wrap="square" rtlCol="0">
            <a:spAutoFit/>
          </a:bodyPr>
          <a:lstStyle/>
          <a:p>
            <a:r>
              <a:rPr lang="en-US" dirty="0" smtClean="0"/>
              <a:t>6</a:t>
            </a:r>
            <a:endParaRPr lang="en-US" dirty="0"/>
          </a:p>
        </p:txBody>
      </p:sp>
      <p:sp>
        <p:nvSpPr>
          <p:cNvPr id="20" name="TextBox 19"/>
          <p:cNvSpPr txBox="1"/>
          <p:nvPr/>
        </p:nvSpPr>
        <p:spPr>
          <a:xfrm>
            <a:off x="7924800" y="2819400"/>
            <a:ext cx="228600" cy="369332"/>
          </a:xfrm>
          <a:prstGeom prst="rect">
            <a:avLst/>
          </a:prstGeom>
          <a:noFill/>
        </p:spPr>
        <p:txBody>
          <a:bodyPr wrap="square" rtlCol="0">
            <a:spAutoFit/>
          </a:bodyPr>
          <a:lstStyle/>
          <a:p>
            <a:r>
              <a:rPr lang="en-US" dirty="0" smtClean="0"/>
              <a:t>7</a:t>
            </a:r>
            <a:endParaRPr lang="en-US" dirty="0"/>
          </a:p>
        </p:txBody>
      </p:sp>
      <p:sp>
        <p:nvSpPr>
          <p:cNvPr id="21" name="Oval 20"/>
          <p:cNvSpPr/>
          <p:nvPr/>
        </p:nvSpPr>
        <p:spPr>
          <a:xfrm>
            <a:off x="4876800" y="2743200"/>
            <a:ext cx="228600" cy="152400"/>
          </a:xfrm>
          <a:prstGeom prst="ellipse">
            <a:avLst/>
          </a:prstGeom>
          <a:solidFill>
            <a:schemeClr val="bg1"/>
          </a:solidFill>
          <a:ln w="76200">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cxnSp>
        <p:nvCxnSpPr>
          <p:cNvPr id="23" name="Straight Arrow Connector 22"/>
          <p:cNvCxnSpPr>
            <a:stCxn id="21" idx="6"/>
          </p:cNvCxnSpPr>
          <p:nvPr/>
        </p:nvCxnSpPr>
        <p:spPr>
          <a:xfrm>
            <a:off x="5105400" y="2819400"/>
            <a:ext cx="2514600" cy="1588"/>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61229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represent solutions of inequalities on a number line.</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6.EE.8 </a:t>
            </a:r>
            <a:r>
              <a:rPr lang="en-US" sz="1300" b="0" cap="none" dirty="0" smtClean="0">
                <a:solidFill>
                  <a:schemeClr val="tx1"/>
                </a:solidFill>
                <a:latin typeface="Arial" pitchFamily="34" charset="0"/>
                <a:cs typeface="Arial" pitchFamily="34" charset="0"/>
              </a:rPr>
              <a:t>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dirty="0" smtClean="0">
                <a:solidFill>
                  <a:schemeClr val="accent1">
                    <a:lumMod val="75000"/>
                  </a:schemeClr>
                </a:solidFill>
              </a:rPr>
              <a:t>Let’s try together…</a:t>
            </a:r>
          </a:p>
          <a:p>
            <a:r>
              <a:rPr lang="en-US" sz="2400" b="1" dirty="0" smtClean="0">
                <a:solidFill>
                  <a:schemeClr val="accent1">
                    <a:lumMod val="75000"/>
                  </a:schemeClr>
                </a:solidFill>
              </a:rPr>
              <a:t>Graph the following:</a:t>
            </a:r>
          </a:p>
          <a:p>
            <a:endParaRPr lang="en-US" sz="1000" b="1" dirty="0">
              <a:solidFill>
                <a:schemeClr val="accent1">
                  <a:lumMod val="75000"/>
                </a:schemeClr>
              </a:solidFill>
            </a:endParaRPr>
          </a:p>
          <a:p>
            <a:r>
              <a:rPr lang="en-US" sz="3200" b="1" dirty="0" smtClean="0">
                <a:solidFill>
                  <a:schemeClr val="accent1">
                    <a:lumMod val="75000"/>
                  </a:schemeClr>
                </a:solidFill>
              </a:rPr>
              <a:t>x &gt; 2</a:t>
            </a:r>
          </a:p>
          <a:p>
            <a:endParaRPr lang="en-US" sz="3200" b="1" dirty="0" smtClean="0">
              <a:solidFill>
                <a:schemeClr val="accent1">
                  <a:lumMod val="75000"/>
                </a:schemeClr>
              </a:solidFill>
            </a:endParaRPr>
          </a:p>
          <a:p>
            <a:endParaRPr lang="en-US" sz="3200" b="1" dirty="0">
              <a:solidFill>
                <a:schemeClr val="accent1">
                  <a:lumMod val="75000"/>
                </a:schemeClr>
              </a:solidFill>
            </a:endParaRPr>
          </a:p>
          <a:p>
            <a:r>
              <a:rPr lang="en-US" sz="3200" b="1" dirty="0" smtClean="0">
                <a:solidFill>
                  <a:schemeClr val="accent1">
                    <a:lumMod val="75000"/>
                  </a:schemeClr>
                </a:solidFill>
              </a:rPr>
              <a:t>x </a:t>
            </a:r>
            <a:r>
              <a:rPr lang="en-US" sz="3200" b="1" u="sng" dirty="0" smtClean="0">
                <a:solidFill>
                  <a:schemeClr val="accent1">
                    <a:lumMod val="75000"/>
                  </a:schemeClr>
                </a:solidFill>
              </a:rPr>
              <a:t>&lt;</a:t>
            </a:r>
            <a:r>
              <a:rPr lang="en-US" sz="3200" b="1" dirty="0" smtClean="0">
                <a:solidFill>
                  <a:schemeClr val="accent1">
                    <a:lumMod val="75000"/>
                  </a:schemeClr>
                </a:solidFill>
              </a:rPr>
              <a:t> 6</a:t>
            </a:r>
          </a:p>
          <a:p>
            <a:endParaRPr lang="en-US" sz="3200" b="1" dirty="0" smtClean="0">
              <a:solidFill>
                <a:schemeClr val="accent1">
                  <a:lumMod val="75000"/>
                </a:schemeClr>
              </a:solidFill>
            </a:endParaRPr>
          </a:p>
          <a:p>
            <a:r>
              <a:rPr lang="en-US" sz="3200" b="1" dirty="0" smtClean="0">
                <a:solidFill>
                  <a:schemeClr val="accent1">
                    <a:lumMod val="75000"/>
                  </a:schemeClr>
                </a:solidFill>
              </a:rPr>
              <a:t>x </a:t>
            </a:r>
            <a:r>
              <a:rPr lang="en-US" sz="3200" b="1" u="sng" dirty="0" smtClean="0">
                <a:solidFill>
                  <a:schemeClr val="accent1">
                    <a:lumMod val="75000"/>
                  </a:schemeClr>
                </a:solidFill>
              </a:rPr>
              <a:t>&gt;</a:t>
            </a:r>
            <a:r>
              <a:rPr lang="en-US" sz="3200" b="1" dirty="0" smtClean="0">
                <a:solidFill>
                  <a:schemeClr val="accent1">
                    <a:lumMod val="75000"/>
                  </a:schemeClr>
                </a:solidFill>
              </a:rPr>
              <a:t> 7</a:t>
            </a:r>
          </a:p>
          <a:p>
            <a:endParaRPr lang="en-US" sz="3200" b="1" dirty="0" smtClean="0">
              <a:solidFill>
                <a:schemeClr val="accent1">
                  <a:lumMod val="75000"/>
                </a:schemeClr>
              </a:solidFill>
            </a:endParaRPr>
          </a:p>
          <a:p>
            <a:endParaRPr lang="en-US" sz="3200" b="1" dirty="0" smtClean="0">
              <a:solidFill>
                <a:schemeClr val="accent1">
                  <a:lumMod val="75000"/>
                </a:schemeClr>
              </a:solidFill>
            </a:endParaRPr>
          </a:p>
          <a:p>
            <a:endParaRPr lang="en-US" sz="3200" b="1" dirty="0">
              <a:solidFill>
                <a:schemeClr val="accent1">
                  <a:lumMod val="75000"/>
                </a:schemeClr>
              </a:solidFill>
            </a:endParaRPr>
          </a:p>
          <a:p>
            <a:endParaRPr lang="en-US" sz="3200" b="1" dirty="0" smtClean="0">
              <a:solidFill>
                <a:schemeClr val="accent1">
                  <a:lumMod val="75000"/>
                </a:schemeClr>
              </a:solidFill>
            </a:endParaRPr>
          </a:p>
          <a:p>
            <a:endParaRPr lang="en-US" sz="3200" b="1" dirty="0">
              <a:solidFill>
                <a:schemeClr val="accent1">
                  <a:lumMod val="75000"/>
                </a:schemeClr>
              </a:solidFill>
            </a:endParaRPr>
          </a:p>
          <a:p>
            <a:endParaRPr lang="en-US" sz="3200" b="1" dirty="0">
              <a:solidFill>
                <a:schemeClr val="accent1">
                  <a:lumMod val="75000"/>
                </a:schemeClr>
              </a:solidFill>
            </a:endParaRPr>
          </a:p>
        </p:txBody>
      </p:sp>
      <p:cxnSp>
        <p:nvCxnSpPr>
          <p:cNvPr id="5" name="Straight Arrow Connector 4"/>
          <p:cNvCxnSpPr/>
          <p:nvPr/>
        </p:nvCxnSpPr>
        <p:spPr>
          <a:xfrm>
            <a:off x="3505200" y="1982788"/>
            <a:ext cx="521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900351" y="200673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839789" y="199149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877197" y="200673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858000" y="198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839891" y="2006737"/>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4400" y="2038290"/>
            <a:ext cx="342900" cy="400110"/>
          </a:xfrm>
          <a:prstGeom prst="rect">
            <a:avLst/>
          </a:prstGeom>
          <a:noFill/>
        </p:spPr>
        <p:txBody>
          <a:bodyPr wrap="square" rtlCol="0">
            <a:spAutoFit/>
          </a:bodyPr>
          <a:lstStyle/>
          <a:p>
            <a:r>
              <a:rPr lang="en-US" sz="2000" dirty="0" smtClean="0"/>
              <a:t>0</a:t>
            </a:r>
            <a:endParaRPr lang="en-US" sz="2000" dirty="0"/>
          </a:p>
        </p:txBody>
      </p:sp>
      <p:sp>
        <p:nvSpPr>
          <p:cNvPr id="18" name="TextBox 17"/>
          <p:cNvSpPr txBox="1"/>
          <p:nvPr/>
        </p:nvSpPr>
        <p:spPr>
          <a:xfrm>
            <a:off x="5791200" y="2069068"/>
            <a:ext cx="304800" cy="369332"/>
          </a:xfrm>
          <a:prstGeom prst="rect">
            <a:avLst/>
          </a:prstGeom>
          <a:noFill/>
        </p:spPr>
        <p:txBody>
          <a:bodyPr wrap="square" rtlCol="0">
            <a:spAutoFit/>
          </a:bodyPr>
          <a:lstStyle/>
          <a:p>
            <a:r>
              <a:rPr lang="en-US" dirty="0"/>
              <a:t>1</a:t>
            </a:r>
          </a:p>
        </p:txBody>
      </p:sp>
      <p:sp>
        <p:nvSpPr>
          <p:cNvPr id="19" name="TextBox 18"/>
          <p:cNvSpPr txBox="1"/>
          <p:nvPr/>
        </p:nvSpPr>
        <p:spPr>
          <a:xfrm>
            <a:off x="6781800" y="2069068"/>
            <a:ext cx="228600" cy="369332"/>
          </a:xfrm>
          <a:prstGeom prst="rect">
            <a:avLst/>
          </a:prstGeom>
          <a:noFill/>
        </p:spPr>
        <p:txBody>
          <a:bodyPr wrap="square" rtlCol="0">
            <a:spAutoFit/>
          </a:bodyPr>
          <a:lstStyle/>
          <a:p>
            <a:r>
              <a:rPr lang="en-US" dirty="0" smtClean="0"/>
              <a:t>2</a:t>
            </a:r>
            <a:endParaRPr lang="en-US" dirty="0"/>
          </a:p>
        </p:txBody>
      </p:sp>
      <p:sp>
        <p:nvSpPr>
          <p:cNvPr id="20" name="TextBox 19"/>
          <p:cNvSpPr txBox="1"/>
          <p:nvPr/>
        </p:nvSpPr>
        <p:spPr>
          <a:xfrm>
            <a:off x="7772400" y="1981200"/>
            <a:ext cx="228600" cy="369332"/>
          </a:xfrm>
          <a:prstGeom prst="rect">
            <a:avLst/>
          </a:prstGeom>
          <a:noFill/>
        </p:spPr>
        <p:txBody>
          <a:bodyPr wrap="square" rtlCol="0">
            <a:spAutoFit/>
          </a:bodyPr>
          <a:lstStyle/>
          <a:p>
            <a:r>
              <a:rPr lang="en-US" dirty="0" smtClean="0"/>
              <a:t>3</a:t>
            </a:r>
            <a:endParaRPr lang="en-US" dirty="0"/>
          </a:p>
        </p:txBody>
      </p:sp>
      <p:sp>
        <p:nvSpPr>
          <p:cNvPr id="22" name="TextBox 21"/>
          <p:cNvSpPr txBox="1"/>
          <p:nvPr/>
        </p:nvSpPr>
        <p:spPr>
          <a:xfrm>
            <a:off x="3733800" y="1981200"/>
            <a:ext cx="462099" cy="400110"/>
          </a:xfrm>
          <a:prstGeom prst="rect">
            <a:avLst/>
          </a:prstGeom>
          <a:noFill/>
        </p:spPr>
        <p:txBody>
          <a:bodyPr wrap="square" rtlCol="0">
            <a:spAutoFit/>
          </a:bodyPr>
          <a:lstStyle/>
          <a:p>
            <a:r>
              <a:rPr lang="en-US" sz="2000" dirty="0" smtClean="0"/>
              <a:t>-1</a:t>
            </a:r>
            <a:endParaRPr lang="en-US" sz="2000" dirty="0"/>
          </a:p>
        </p:txBody>
      </p:sp>
      <p:cxnSp>
        <p:nvCxnSpPr>
          <p:cNvPr id="6" name="Straight Arrow Connector 5"/>
          <p:cNvCxnSpPr/>
          <p:nvPr/>
        </p:nvCxnSpPr>
        <p:spPr>
          <a:xfrm>
            <a:off x="3505200" y="3200400"/>
            <a:ext cx="521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5899" y="3124200"/>
            <a:ext cx="0" cy="1524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5029200" y="3124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43600" y="3124200"/>
            <a:ext cx="0" cy="15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81800" y="3124200"/>
            <a:ext cx="0" cy="15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916091" y="3124200"/>
            <a:ext cx="0" cy="15875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38600" y="3203575"/>
            <a:ext cx="462099" cy="400110"/>
          </a:xfrm>
          <a:prstGeom prst="rect">
            <a:avLst/>
          </a:prstGeom>
          <a:noFill/>
        </p:spPr>
        <p:txBody>
          <a:bodyPr wrap="square" rtlCol="0">
            <a:spAutoFit/>
          </a:bodyPr>
          <a:lstStyle/>
          <a:p>
            <a:r>
              <a:rPr lang="en-US" sz="2000" dirty="0"/>
              <a:t>2</a:t>
            </a:r>
          </a:p>
        </p:txBody>
      </p:sp>
      <p:sp>
        <p:nvSpPr>
          <p:cNvPr id="37" name="TextBox 36"/>
          <p:cNvSpPr txBox="1"/>
          <p:nvPr/>
        </p:nvSpPr>
        <p:spPr>
          <a:xfrm>
            <a:off x="4871901" y="3183392"/>
            <a:ext cx="462099" cy="400110"/>
          </a:xfrm>
          <a:prstGeom prst="rect">
            <a:avLst/>
          </a:prstGeom>
          <a:noFill/>
        </p:spPr>
        <p:txBody>
          <a:bodyPr wrap="square" rtlCol="0">
            <a:spAutoFit/>
          </a:bodyPr>
          <a:lstStyle/>
          <a:p>
            <a:r>
              <a:rPr lang="en-US" sz="2000" dirty="0" smtClean="0"/>
              <a:t>4</a:t>
            </a:r>
            <a:endParaRPr lang="en-US" sz="2000" dirty="0"/>
          </a:p>
        </p:txBody>
      </p:sp>
      <p:sp>
        <p:nvSpPr>
          <p:cNvPr id="38" name="TextBox 37"/>
          <p:cNvSpPr txBox="1"/>
          <p:nvPr/>
        </p:nvSpPr>
        <p:spPr>
          <a:xfrm>
            <a:off x="5786301" y="3200400"/>
            <a:ext cx="462099" cy="400110"/>
          </a:xfrm>
          <a:prstGeom prst="rect">
            <a:avLst/>
          </a:prstGeom>
          <a:noFill/>
        </p:spPr>
        <p:txBody>
          <a:bodyPr wrap="square" rtlCol="0">
            <a:spAutoFit/>
          </a:bodyPr>
          <a:lstStyle/>
          <a:p>
            <a:r>
              <a:rPr lang="en-US" sz="2000" dirty="0" smtClean="0"/>
              <a:t>6</a:t>
            </a:r>
            <a:endParaRPr lang="en-US" sz="2000" dirty="0"/>
          </a:p>
        </p:txBody>
      </p:sp>
      <p:sp>
        <p:nvSpPr>
          <p:cNvPr id="39" name="TextBox 38"/>
          <p:cNvSpPr txBox="1"/>
          <p:nvPr/>
        </p:nvSpPr>
        <p:spPr>
          <a:xfrm>
            <a:off x="6629400" y="3200400"/>
            <a:ext cx="462099" cy="400110"/>
          </a:xfrm>
          <a:prstGeom prst="rect">
            <a:avLst/>
          </a:prstGeom>
          <a:noFill/>
        </p:spPr>
        <p:txBody>
          <a:bodyPr wrap="square" rtlCol="0">
            <a:spAutoFit/>
          </a:bodyPr>
          <a:lstStyle/>
          <a:p>
            <a:r>
              <a:rPr lang="en-US" sz="2000" dirty="0" smtClean="0"/>
              <a:t>8</a:t>
            </a:r>
            <a:endParaRPr lang="en-US" sz="2000" dirty="0"/>
          </a:p>
        </p:txBody>
      </p:sp>
      <p:sp>
        <p:nvSpPr>
          <p:cNvPr id="40" name="TextBox 39"/>
          <p:cNvSpPr txBox="1"/>
          <p:nvPr/>
        </p:nvSpPr>
        <p:spPr>
          <a:xfrm>
            <a:off x="7685041" y="3200400"/>
            <a:ext cx="462099" cy="400110"/>
          </a:xfrm>
          <a:prstGeom prst="rect">
            <a:avLst/>
          </a:prstGeom>
          <a:noFill/>
        </p:spPr>
        <p:txBody>
          <a:bodyPr wrap="square" rtlCol="0">
            <a:spAutoFit/>
          </a:bodyPr>
          <a:lstStyle/>
          <a:p>
            <a:r>
              <a:rPr lang="en-US" sz="2000" dirty="0" smtClean="0"/>
              <a:t>10</a:t>
            </a:r>
            <a:endParaRPr lang="en-US" sz="2000" dirty="0"/>
          </a:p>
        </p:txBody>
      </p:sp>
      <p:cxnSp>
        <p:nvCxnSpPr>
          <p:cNvPr id="34" name="Straight Arrow Connector 33"/>
          <p:cNvCxnSpPr/>
          <p:nvPr/>
        </p:nvCxnSpPr>
        <p:spPr>
          <a:xfrm>
            <a:off x="3505200" y="4191000"/>
            <a:ext cx="521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0386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530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9436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9342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010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81301" y="4114800"/>
            <a:ext cx="462099" cy="400110"/>
          </a:xfrm>
          <a:prstGeom prst="rect">
            <a:avLst/>
          </a:prstGeom>
          <a:noFill/>
        </p:spPr>
        <p:txBody>
          <a:bodyPr wrap="square" rtlCol="0">
            <a:spAutoFit/>
          </a:bodyPr>
          <a:lstStyle/>
          <a:p>
            <a:r>
              <a:rPr lang="en-US" sz="2000" dirty="0"/>
              <a:t>5</a:t>
            </a:r>
          </a:p>
        </p:txBody>
      </p:sp>
      <p:sp>
        <p:nvSpPr>
          <p:cNvPr id="61" name="TextBox 60"/>
          <p:cNvSpPr txBox="1"/>
          <p:nvPr/>
        </p:nvSpPr>
        <p:spPr>
          <a:xfrm>
            <a:off x="4803050" y="4171890"/>
            <a:ext cx="378550" cy="400110"/>
          </a:xfrm>
          <a:prstGeom prst="rect">
            <a:avLst/>
          </a:prstGeom>
          <a:noFill/>
        </p:spPr>
        <p:txBody>
          <a:bodyPr wrap="square" rtlCol="0">
            <a:spAutoFit/>
          </a:bodyPr>
          <a:lstStyle/>
          <a:p>
            <a:r>
              <a:rPr lang="en-US" sz="2000" dirty="0"/>
              <a:t>6</a:t>
            </a:r>
          </a:p>
        </p:txBody>
      </p:sp>
      <p:sp>
        <p:nvSpPr>
          <p:cNvPr id="62" name="TextBox 61"/>
          <p:cNvSpPr txBox="1"/>
          <p:nvPr/>
        </p:nvSpPr>
        <p:spPr>
          <a:xfrm>
            <a:off x="5786301" y="4119154"/>
            <a:ext cx="462099" cy="400110"/>
          </a:xfrm>
          <a:prstGeom prst="rect">
            <a:avLst/>
          </a:prstGeom>
          <a:noFill/>
        </p:spPr>
        <p:txBody>
          <a:bodyPr wrap="square" rtlCol="0">
            <a:spAutoFit/>
          </a:bodyPr>
          <a:lstStyle/>
          <a:p>
            <a:r>
              <a:rPr lang="en-US" sz="2000" dirty="0"/>
              <a:t>7</a:t>
            </a:r>
          </a:p>
        </p:txBody>
      </p:sp>
      <p:sp>
        <p:nvSpPr>
          <p:cNvPr id="63" name="TextBox 62"/>
          <p:cNvSpPr txBox="1"/>
          <p:nvPr/>
        </p:nvSpPr>
        <p:spPr>
          <a:xfrm>
            <a:off x="6776901" y="4191000"/>
            <a:ext cx="462099" cy="400110"/>
          </a:xfrm>
          <a:prstGeom prst="rect">
            <a:avLst/>
          </a:prstGeom>
          <a:noFill/>
        </p:spPr>
        <p:txBody>
          <a:bodyPr wrap="square" rtlCol="0">
            <a:spAutoFit/>
          </a:bodyPr>
          <a:lstStyle/>
          <a:p>
            <a:r>
              <a:rPr lang="en-US" sz="2000" dirty="0"/>
              <a:t>8</a:t>
            </a:r>
          </a:p>
        </p:txBody>
      </p:sp>
      <p:sp>
        <p:nvSpPr>
          <p:cNvPr id="64" name="TextBox 63"/>
          <p:cNvSpPr txBox="1"/>
          <p:nvPr/>
        </p:nvSpPr>
        <p:spPr>
          <a:xfrm>
            <a:off x="7843701" y="4114800"/>
            <a:ext cx="462099" cy="400110"/>
          </a:xfrm>
          <a:prstGeom prst="rect">
            <a:avLst/>
          </a:prstGeom>
          <a:noFill/>
        </p:spPr>
        <p:txBody>
          <a:bodyPr wrap="square" rtlCol="0">
            <a:spAutoFit/>
          </a:bodyPr>
          <a:lstStyle/>
          <a:p>
            <a:r>
              <a:rPr lang="en-US" sz="2000" dirty="0" smtClean="0"/>
              <a:t>9</a:t>
            </a:r>
            <a:endParaRPr lang="en-US" sz="2000" dirty="0"/>
          </a:p>
        </p:txBody>
      </p:sp>
      <p:pic>
        <p:nvPicPr>
          <p:cNvPr id="1029" name="Picture 5" descr="C:\Users\Kaleigh\AppData\Local\Microsoft\Windows\Temporary Internet Files\Content.IE5\H5EQAB65\MP9004011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120344"/>
            <a:ext cx="2209800" cy="171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344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represent solutions of inequalities on a number line.</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6.EE.8 </a:t>
            </a:r>
            <a:r>
              <a:rPr lang="en-US" sz="1300" b="0" cap="none" dirty="0" smtClean="0">
                <a:solidFill>
                  <a:schemeClr val="tx1"/>
                </a:solidFill>
                <a:latin typeface="Arial" pitchFamily="34" charset="0"/>
                <a:cs typeface="Arial" pitchFamily="34" charset="0"/>
              </a:rPr>
              <a:t>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dirty="0" smtClean="0">
                <a:solidFill>
                  <a:schemeClr val="accent1">
                    <a:lumMod val="75000"/>
                  </a:schemeClr>
                </a:solidFill>
              </a:rPr>
              <a:t>Now you try…</a:t>
            </a:r>
          </a:p>
          <a:p>
            <a:r>
              <a:rPr lang="en-US" sz="2400" b="1" dirty="0" smtClean="0">
                <a:solidFill>
                  <a:schemeClr val="accent1">
                    <a:lumMod val="75000"/>
                  </a:schemeClr>
                </a:solidFill>
              </a:rPr>
              <a:t>Graph the following:</a:t>
            </a:r>
          </a:p>
          <a:p>
            <a:endParaRPr lang="en-US" sz="1000" b="1" dirty="0">
              <a:solidFill>
                <a:schemeClr val="accent1">
                  <a:lumMod val="75000"/>
                </a:schemeClr>
              </a:solidFill>
            </a:endParaRPr>
          </a:p>
          <a:p>
            <a:r>
              <a:rPr lang="en-US" sz="3200" b="1" dirty="0" smtClean="0">
                <a:solidFill>
                  <a:schemeClr val="accent1">
                    <a:lumMod val="75000"/>
                  </a:schemeClr>
                </a:solidFill>
              </a:rPr>
              <a:t>x </a:t>
            </a:r>
            <a:r>
              <a:rPr lang="en-US" sz="3200" b="1" u="sng" dirty="0" smtClean="0">
                <a:solidFill>
                  <a:schemeClr val="accent1">
                    <a:lumMod val="75000"/>
                  </a:schemeClr>
                </a:solidFill>
              </a:rPr>
              <a:t>&gt;</a:t>
            </a:r>
            <a:r>
              <a:rPr lang="en-US" sz="3200" b="1" dirty="0" smtClean="0">
                <a:solidFill>
                  <a:schemeClr val="accent1">
                    <a:lumMod val="75000"/>
                  </a:schemeClr>
                </a:solidFill>
              </a:rPr>
              <a:t> -1</a:t>
            </a:r>
          </a:p>
          <a:p>
            <a:endParaRPr lang="en-US" sz="3200" b="1" dirty="0" smtClean="0">
              <a:solidFill>
                <a:schemeClr val="accent1">
                  <a:lumMod val="75000"/>
                </a:schemeClr>
              </a:solidFill>
            </a:endParaRPr>
          </a:p>
          <a:p>
            <a:endParaRPr lang="en-US" sz="3200" b="1" dirty="0">
              <a:solidFill>
                <a:schemeClr val="accent1">
                  <a:lumMod val="75000"/>
                </a:schemeClr>
              </a:solidFill>
            </a:endParaRPr>
          </a:p>
          <a:p>
            <a:r>
              <a:rPr lang="en-US" sz="3200" b="1" dirty="0" smtClean="0">
                <a:solidFill>
                  <a:schemeClr val="accent1">
                    <a:lumMod val="75000"/>
                  </a:schemeClr>
                </a:solidFill>
              </a:rPr>
              <a:t>x &lt; 5</a:t>
            </a:r>
          </a:p>
          <a:p>
            <a:endParaRPr lang="en-US" sz="3200" b="1" dirty="0" smtClean="0">
              <a:solidFill>
                <a:schemeClr val="accent1">
                  <a:lumMod val="75000"/>
                </a:schemeClr>
              </a:solidFill>
            </a:endParaRPr>
          </a:p>
          <a:p>
            <a:r>
              <a:rPr lang="en-US" sz="3200" b="1" dirty="0" smtClean="0">
                <a:solidFill>
                  <a:schemeClr val="accent1">
                    <a:lumMod val="75000"/>
                  </a:schemeClr>
                </a:solidFill>
              </a:rPr>
              <a:t>x </a:t>
            </a:r>
            <a:r>
              <a:rPr lang="en-US" sz="3200" b="1" u="sng" dirty="0" smtClean="0">
                <a:solidFill>
                  <a:schemeClr val="accent1">
                    <a:lumMod val="75000"/>
                  </a:schemeClr>
                </a:solidFill>
              </a:rPr>
              <a:t>&lt;</a:t>
            </a:r>
            <a:r>
              <a:rPr lang="en-US" sz="3200" b="1" dirty="0" smtClean="0">
                <a:solidFill>
                  <a:schemeClr val="accent1">
                    <a:lumMod val="75000"/>
                  </a:schemeClr>
                </a:solidFill>
              </a:rPr>
              <a:t> 8</a:t>
            </a:r>
          </a:p>
          <a:p>
            <a:endParaRPr lang="en-US" sz="3200" b="1" dirty="0" smtClean="0">
              <a:solidFill>
                <a:schemeClr val="accent1">
                  <a:lumMod val="75000"/>
                </a:schemeClr>
              </a:solidFill>
            </a:endParaRPr>
          </a:p>
          <a:p>
            <a:endParaRPr lang="en-US" sz="3200" b="1" dirty="0" smtClean="0">
              <a:solidFill>
                <a:schemeClr val="accent1">
                  <a:lumMod val="75000"/>
                </a:schemeClr>
              </a:solidFill>
            </a:endParaRPr>
          </a:p>
          <a:p>
            <a:endParaRPr lang="en-US" sz="3200" b="1" dirty="0">
              <a:solidFill>
                <a:schemeClr val="accent1">
                  <a:lumMod val="75000"/>
                </a:schemeClr>
              </a:solidFill>
            </a:endParaRPr>
          </a:p>
          <a:p>
            <a:pPr algn="ctr"/>
            <a:r>
              <a:rPr lang="en-US" sz="2800" b="1" dirty="0" smtClean="0">
                <a:solidFill>
                  <a:schemeClr val="bg1"/>
                </a:solidFill>
              </a:rPr>
              <a:t>*Pay attention to the dot*</a:t>
            </a:r>
          </a:p>
          <a:p>
            <a:endParaRPr lang="en-US" sz="3200" b="1" dirty="0">
              <a:solidFill>
                <a:schemeClr val="accent1">
                  <a:lumMod val="75000"/>
                </a:schemeClr>
              </a:solidFill>
            </a:endParaRPr>
          </a:p>
          <a:p>
            <a:endParaRPr lang="en-US" sz="3200" b="1" dirty="0">
              <a:solidFill>
                <a:schemeClr val="accent1">
                  <a:lumMod val="75000"/>
                </a:schemeClr>
              </a:solidFill>
            </a:endParaRPr>
          </a:p>
        </p:txBody>
      </p:sp>
      <p:cxnSp>
        <p:nvCxnSpPr>
          <p:cNvPr id="5" name="Straight Arrow Connector 4"/>
          <p:cNvCxnSpPr/>
          <p:nvPr/>
        </p:nvCxnSpPr>
        <p:spPr>
          <a:xfrm>
            <a:off x="3505200" y="1982788"/>
            <a:ext cx="521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900351" y="200673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839789" y="199149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877197" y="2006737"/>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858000" y="198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839891" y="2006737"/>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4400" y="2038290"/>
            <a:ext cx="342900" cy="400110"/>
          </a:xfrm>
          <a:prstGeom prst="rect">
            <a:avLst/>
          </a:prstGeom>
          <a:noFill/>
        </p:spPr>
        <p:txBody>
          <a:bodyPr wrap="square" rtlCol="0">
            <a:spAutoFit/>
          </a:bodyPr>
          <a:lstStyle/>
          <a:p>
            <a:r>
              <a:rPr lang="en-US" sz="2000" dirty="0" smtClean="0"/>
              <a:t>0</a:t>
            </a:r>
            <a:endParaRPr lang="en-US" sz="2000" dirty="0"/>
          </a:p>
        </p:txBody>
      </p:sp>
      <p:sp>
        <p:nvSpPr>
          <p:cNvPr id="18" name="TextBox 17"/>
          <p:cNvSpPr txBox="1"/>
          <p:nvPr/>
        </p:nvSpPr>
        <p:spPr>
          <a:xfrm>
            <a:off x="5791200" y="2069068"/>
            <a:ext cx="304800" cy="369332"/>
          </a:xfrm>
          <a:prstGeom prst="rect">
            <a:avLst/>
          </a:prstGeom>
          <a:noFill/>
        </p:spPr>
        <p:txBody>
          <a:bodyPr wrap="square" rtlCol="0">
            <a:spAutoFit/>
          </a:bodyPr>
          <a:lstStyle/>
          <a:p>
            <a:r>
              <a:rPr lang="en-US" dirty="0"/>
              <a:t>1</a:t>
            </a:r>
          </a:p>
        </p:txBody>
      </p:sp>
      <p:sp>
        <p:nvSpPr>
          <p:cNvPr id="19" name="TextBox 18"/>
          <p:cNvSpPr txBox="1"/>
          <p:nvPr/>
        </p:nvSpPr>
        <p:spPr>
          <a:xfrm>
            <a:off x="6781800" y="2069068"/>
            <a:ext cx="228600" cy="369332"/>
          </a:xfrm>
          <a:prstGeom prst="rect">
            <a:avLst/>
          </a:prstGeom>
          <a:noFill/>
        </p:spPr>
        <p:txBody>
          <a:bodyPr wrap="square" rtlCol="0">
            <a:spAutoFit/>
          </a:bodyPr>
          <a:lstStyle/>
          <a:p>
            <a:r>
              <a:rPr lang="en-US" dirty="0" smtClean="0"/>
              <a:t>2</a:t>
            </a:r>
            <a:endParaRPr lang="en-US" dirty="0"/>
          </a:p>
        </p:txBody>
      </p:sp>
      <p:sp>
        <p:nvSpPr>
          <p:cNvPr id="20" name="TextBox 19"/>
          <p:cNvSpPr txBox="1"/>
          <p:nvPr/>
        </p:nvSpPr>
        <p:spPr>
          <a:xfrm>
            <a:off x="7772400" y="1981200"/>
            <a:ext cx="228600" cy="369332"/>
          </a:xfrm>
          <a:prstGeom prst="rect">
            <a:avLst/>
          </a:prstGeom>
          <a:noFill/>
        </p:spPr>
        <p:txBody>
          <a:bodyPr wrap="square" rtlCol="0">
            <a:spAutoFit/>
          </a:bodyPr>
          <a:lstStyle/>
          <a:p>
            <a:r>
              <a:rPr lang="en-US" dirty="0" smtClean="0"/>
              <a:t>3</a:t>
            </a:r>
            <a:endParaRPr lang="en-US" dirty="0"/>
          </a:p>
        </p:txBody>
      </p:sp>
      <p:sp>
        <p:nvSpPr>
          <p:cNvPr id="22" name="TextBox 21"/>
          <p:cNvSpPr txBox="1"/>
          <p:nvPr/>
        </p:nvSpPr>
        <p:spPr>
          <a:xfrm>
            <a:off x="3733800" y="1981200"/>
            <a:ext cx="462099" cy="400110"/>
          </a:xfrm>
          <a:prstGeom prst="rect">
            <a:avLst/>
          </a:prstGeom>
          <a:noFill/>
        </p:spPr>
        <p:txBody>
          <a:bodyPr wrap="square" rtlCol="0">
            <a:spAutoFit/>
          </a:bodyPr>
          <a:lstStyle/>
          <a:p>
            <a:r>
              <a:rPr lang="en-US" sz="2000" dirty="0" smtClean="0"/>
              <a:t>-1</a:t>
            </a:r>
            <a:endParaRPr lang="en-US" sz="2000" dirty="0"/>
          </a:p>
        </p:txBody>
      </p:sp>
      <p:cxnSp>
        <p:nvCxnSpPr>
          <p:cNvPr id="6" name="Straight Arrow Connector 5"/>
          <p:cNvCxnSpPr/>
          <p:nvPr/>
        </p:nvCxnSpPr>
        <p:spPr>
          <a:xfrm>
            <a:off x="3505200" y="3200400"/>
            <a:ext cx="521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5899" y="3124200"/>
            <a:ext cx="0" cy="152400"/>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5029200" y="3124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43600" y="3124200"/>
            <a:ext cx="0" cy="15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81800" y="3124200"/>
            <a:ext cx="0" cy="15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916091" y="3124200"/>
            <a:ext cx="0" cy="15875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038600" y="3203575"/>
            <a:ext cx="462099" cy="400110"/>
          </a:xfrm>
          <a:prstGeom prst="rect">
            <a:avLst/>
          </a:prstGeom>
          <a:noFill/>
        </p:spPr>
        <p:txBody>
          <a:bodyPr wrap="square" rtlCol="0">
            <a:spAutoFit/>
          </a:bodyPr>
          <a:lstStyle/>
          <a:p>
            <a:r>
              <a:rPr lang="en-US" sz="2000" dirty="0"/>
              <a:t>2</a:t>
            </a:r>
          </a:p>
        </p:txBody>
      </p:sp>
      <p:sp>
        <p:nvSpPr>
          <p:cNvPr id="37" name="TextBox 36"/>
          <p:cNvSpPr txBox="1"/>
          <p:nvPr/>
        </p:nvSpPr>
        <p:spPr>
          <a:xfrm>
            <a:off x="4871901" y="3183392"/>
            <a:ext cx="462099" cy="400110"/>
          </a:xfrm>
          <a:prstGeom prst="rect">
            <a:avLst/>
          </a:prstGeom>
          <a:noFill/>
        </p:spPr>
        <p:txBody>
          <a:bodyPr wrap="square" rtlCol="0">
            <a:spAutoFit/>
          </a:bodyPr>
          <a:lstStyle/>
          <a:p>
            <a:r>
              <a:rPr lang="en-US" sz="2000" dirty="0" smtClean="0"/>
              <a:t>4</a:t>
            </a:r>
            <a:endParaRPr lang="en-US" sz="2000" dirty="0"/>
          </a:p>
        </p:txBody>
      </p:sp>
      <p:sp>
        <p:nvSpPr>
          <p:cNvPr id="38" name="TextBox 37"/>
          <p:cNvSpPr txBox="1"/>
          <p:nvPr/>
        </p:nvSpPr>
        <p:spPr>
          <a:xfrm>
            <a:off x="5786301" y="3200400"/>
            <a:ext cx="462099" cy="400110"/>
          </a:xfrm>
          <a:prstGeom prst="rect">
            <a:avLst/>
          </a:prstGeom>
          <a:noFill/>
        </p:spPr>
        <p:txBody>
          <a:bodyPr wrap="square" rtlCol="0">
            <a:spAutoFit/>
          </a:bodyPr>
          <a:lstStyle/>
          <a:p>
            <a:r>
              <a:rPr lang="en-US" sz="2000" dirty="0" smtClean="0"/>
              <a:t>6</a:t>
            </a:r>
            <a:endParaRPr lang="en-US" sz="2000" dirty="0"/>
          </a:p>
        </p:txBody>
      </p:sp>
      <p:sp>
        <p:nvSpPr>
          <p:cNvPr id="39" name="TextBox 38"/>
          <p:cNvSpPr txBox="1"/>
          <p:nvPr/>
        </p:nvSpPr>
        <p:spPr>
          <a:xfrm>
            <a:off x="6629400" y="3200400"/>
            <a:ext cx="462099" cy="400110"/>
          </a:xfrm>
          <a:prstGeom prst="rect">
            <a:avLst/>
          </a:prstGeom>
          <a:noFill/>
        </p:spPr>
        <p:txBody>
          <a:bodyPr wrap="square" rtlCol="0">
            <a:spAutoFit/>
          </a:bodyPr>
          <a:lstStyle/>
          <a:p>
            <a:r>
              <a:rPr lang="en-US" sz="2000" dirty="0" smtClean="0"/>
              <a:t>8</a:t>
            </a:r>
            <a:endParaRPr lang="en-US" sz="2000" dirty="0"/>
          </a:p>
        </p:txBody>
      </p:sp>
      <p:sp>
        <p:nvSpPr>
          <p:cNvPr id="40" name="TextBox 39"/>
          <p:cNvSpPr txBox="1"/>
          <p:nvPr/>
        </p:nvSpPr>
        <p:spPr>
          <a:xfrm>
            <a:off x="7685041" y="3200400"/>
            <a:ext cx="462099" cy="400110"/>
          </a:xfrm>
          <a:prstGeom prst="rect">
            <a:avLst/>
          </a:prstGeom>
          <a:noFill/>
        </p:spPr>
        <p:txBody>
          <a:bodyPr wrap="square" rtlCol="0">
            <a:spAutoFit/>
          </a:bodyPr>
          <a:lstStyle/>
          <a:p>
            <a:r>
              <a:rPr lang="en-US" sz="2000" dirty="0" smtClean="0"/>
              <a:t>10</a:t>
            </a:r>
            <a:endParaRPr lang="en-US" sz="2000" dirty="0"/>
          </a:p>
        </p:txBody>
      </p:sp>
      <p:cxnSp>
        <p:nvCxnSpPr>
          <p:cNvPr id="34" name="Straight Arrow Connector 33"/>
          <p:cNvCxnSpPr/>
          <p:nvPr/>
        </p:nvCxnSpPr>
        <p:spPr>
          <a:xfrm>
            <a:off x="3505200" y="4191000"/>
            <a:ext cx="521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0386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530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9436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9342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01000" y="4152900"/>
            <a:ext cx="0" cy="11430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81301" y="4114800"/>
            <a:ext cx="462099" cy="400110"/>
          </a:xfrm>
          <a:prstGeom prst="rect">
            <a:avLst/>
          </a:prstGeom>
          <a:noFill/>
        </p:spPr>
        <p:txBody>
          <a:bodyPr wrap="square" rtlCol="0">
            <a:spAutoFit/>
          </a:bodyPr>
          <a:lstStyle/>
          <a:p>
            <a:r>
              <a:rPr lang="en-US" sz="2000" dirty="0"/>
              <a:t>5</a:t>
            </a:r>
          </a:p>
        </p:txBody>
      </p:sp>
      <p:sp>
        <p:nvSpPr>
          <p:cNvPr id="61" name="TextBox 60"/>
          <p:cNvSpPr txBox="1"/>
          <p:nvPr/>
        </p:nvSpPr>
        <p:spPr>
          <a:xfrm>
            <a:off x="4803050" y="4171890"/>
            <a:ext cx="378550" cy="400110"/>
          </a:xfrm>
          <a:prstGeom prst="rect">
            <a:avLst/>
          </a:prstGeom>
          <a:noFill/>
        </p:spPr>
        <p:txBody>
          <a:bodyPr wrap="square" rtlCol="0">
            <a:spAutoFit/>
          </a:bodyPr>
          <a:lstStyle/>
          <a:p>
            <a:r>
              <a:rPr lang="en-US" sz="2000" dirty="0"/>
              <a:t>6</a:t>
            </a:r>
          </a:p>
        </p:txBody>
      </p:sp>
      <p:sp>
        <p:nvSpPr>
          <p:cNvPr id="62" name="TextBox 61"/>
          <p:cNvSpPr txBox="1"/>
          <p:nvPr/>
        </p:nvSpPr>
        <p:spPr>
          <a:xfrm>
            <a:off x="5786301" y="4119154"/>
            <a:ext cx="462099" cy="400110"/>
          </a:xfrm>
          <a:prstGeom prst="rect">
            <a:avLst/>
          </a:prstGeom>
          <a:noFill/>
        </p:spPr>
        <p:txBody>
          <a:bodyPr wrap="square" rtlCol="0">
            <a:spAutoFit/>
          </a:bodyPr>
          <a:lstStyle/>
          <a:p>
            <a:r>
              <a:rPr lang="en-US" sz="2000" dirty="0"/>
              <a:t>7</a:t>
            </a:r>
          </a:p>
        </p:txBody>
      </p:sp>
      <p:sp>
        <p:nvSpPr>
          <p:cNvPr id="63" name="TextBox 62"/>
          <p:cNvSpPr txBox="1"/>
          <p:nvPr/>
        </p:nvSpPr>
        <p:spPr>
          <a:xfrm>
            <a:off x="6776901" y="4191000"/>
            <a:ext cx="462099" cy="400110"/>
          </a:xfrm>
          <a:prstGeom prst="rect">
            <a:avLst/>
          </a:prstGeom>
          <a:noFill/>
        </p:spPr>
        <p:txBody>
          <a:bodyPr wrap="square" rtlCol="0">
            <a:spAutoFit/>
          </a:bodyPr>
          <a:lstStyle/>
          <a:p>
            <a:r>
              <a:rPr lang="en-US" sz="2000" dirty="0"/>
              <a:t>8</a:t>
            </a:r>
          </a:p>
        </p:txBody>
      </p:sp>
      <p:sp>
        <p:nvSpPr>
          <p:cNvPr id="64" name="TextBox 63"/>
          <p:cNvSpPr txBox="1"/>
          <p:nvPr/>
        </p:nvSpPr>
        <p:spPr>
          <a:xfrm>
            <a:off x="7843701" y="4114800"/>
            <a:ext cx="462099" cy="400110"/>
          </a:xfrm>
          <a:prstGeom prst="rect">
            <a:avLst/>
          </a:prstGeom>
          <a:noFill/>
        </p:spPr>
        <p:txBody>
          <a:bodyPr wrap="square" rtlCol="0">
            <a:spAutoFit/>
          </a:bodyPr>
          <a:lstStyle/>
          <a:p>
            <a:r>
              <a:rPr lang="en-US" sz="2000" dirty="0" smtClean="0"/>
              <a:t>9</a:t>
            </a:r>
            <a:endParaRPr lang="en-US" sz="2000" dirty="0"/>
          </a:p>
        </p:txBody>
      </p:sp>
    </p:spTree>
    <p:extLst>
      <p:ext uri="{BB962C8B-B14F-4D97-AF65-F5344CB8AC3E}">
        <p14:creationId xmlns:p14="http://schemas.microsoft.com/office/powerpoint/2010/main" val="3159886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represent solutions of inequalities on a number line.</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6.EE.8 </a:t>
            </a:r>
            <a:r>
              <a:rPr lang="en-US" sz="1300" b="0" cap="none" dirty="0" smtClean="0">
                <a:solidFill>
                  <a:schemeClr val="tx1"/>
                </a:solidFill>
                <a:latin typeface="Arial" pitchFamily="34" charset="0"/>
                <a:cs typeface="Arial" pitchFamily="34" charset="0"/>
              </a:rPr>
              <a:t>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endParaRPr lang="en-US" sz="3200" b="1" dirty="0">
              <a:solidFill>
                <a:schemeClr val="accent1">
                  <a:lumMod val="75000"/>
                </a:schemeClr>
              </a:solidFill>
            </a:endParaRPr>
          </a:p>
          <a:p>
            <a:endParaRPr lang="en-US" sz="3200" b="1" dirty="0">
              <a:solidFill>
                <a:schemeClr val="accent1">
                  <a:lumMod val="7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71800" y="152400"/>
            <a:ext cx="6172200" cy="1815882"/>
          </a:xfrm>
          <a:prstGeom prst="rect">
            <a:avLst/>
          </a:prstGeom>
          <a:noFill/>
        </p:spPr>
        <p:txBody>
          <a:bodyPr wrap="square" rtlCol="0">
            <a:spAutoFit/>
          </a:bodyPr>
          <a:lstStyle/>
          <a:p>
            <a:r>
              <a:rPr lang="en-US" sz="2800" b="1" dirty="0" smtClean="0">
                <a:solidFill>
                  <a:schemeClr val="accent1">
                    <a:lumMod val="60000"/>
                    <a:lumOff val="40000"/>
                  </a:schemeClr>
                </a:solidFill>
              </a:rPr>
              <a:t>Homework:</a:t>
            </a:r>
          </a:p>
          <a:p>
            <a:endParaRPr lang="en-US" sz="2800" b="1" dirty="0">
              <a:solidFill>
                <a:schemeClr val="accent1">
                  <a:lumMod val="60000"/>
                  <a:lumOff val="40000"/>
                </a:schemeClr>
              </a:solidFill>
            </a:endParaRPr>
          </a:p>
          <a:p>
            <a:endParaRPr lang="en-US" sz="2800" b="1" dirty="0" smtClean="0">
              <a:solidFill>
                <a:schemeClr val="accent1">
                  <a:lumMod val="60000"/>
                  <a:lumOff val="40000"/>
                </a:schemeClr>
              </a:solidFill>
            </a:endParaRPr>
          </a:p>
          <a:p>
            <a:r>
              <a:rPr lang="en-US" sz="2800" b="1" dirty="0" smtClean="0">
                <a:solidFill>
                  <a:schemeClr val="accent1">
                    <a:lumMod val="60000"/>
                    <a:lumOff val="40000"/>
                  </a:schemeClr>
                </a:solidFill>
              </a:rPr>
              <a:t>Complete the Inequalities Worksheet</a:t>
            </a:r>
            <a:endParaRPr lang="en-US" sz="2800" b="1" dirty="0">
              <a:solidFill>
                <a:schemeClr val="accent1">
                  <a:lumMod val="60000"/>
                  <a:lumOff val="40000"/>
                </a:schemeClr>
              </a:solidFill>
            </a:endParaRPr>
          </a:p>
        </p:txBody>
      </p:sp>
      <p:pic>
        <p:nvPicPr>
          <p:cNvPr id="3075" name="Picture 3" descr="C:\Users\Kaleigh\AppData\Local\Microsoft\Windows\Temporary Internet Files\Content.IE5\H5EQAB65\MP9003995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560" y="3736848"/>
            <a:ext cx="3901440"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33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pPr algn="l"/>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create a math reference book using </a:t>
            </a:r>
            <a:r>
              <a:rPr lang="en-US" sz="1800" cap="none" dirty="0" err="1" smtClean="0">
                <a:solidFill>
                  <a:schemeClr val="tx1"/>
                </a:solidFill>
                <a:latin typeface="Arial" pitchFamily="34" charset="0"/>
                <a:cs typeface="Arial" pitchFamily="34" charset="0"/>
              </a:rPr>
              <a:t>foldables</a:t>
            </a:r>
            <a:r>
              <a:rPr lang="en-US" sz="1800" cap="none" dirty="0" smtClean="0">
                <a:solidFill>
                  <a:schemeClr val="tx1"/>
                </a:solidFill>
                <a:latin typeface="Arial" pitchFamily="34" charset="0"/>
                <a:cs typeface="Arial" pitchFamily="34" charset="0"/>
              </a:rPr>
              <a:t> in order to rem</a:t>
            </a:r>
            <a:r>
              <a:rPr lang="en-US" sz="1800" dirty="0" smtClean="0">
                <a:solidFill>
                  <a:schemeClr val="tx1"/>
                </a:solidFill>
                <a:latin typeface="Arial" pitchFamily="34" charset="0"/>
                <a:cs typeface="Arial" pitchFamily="34" charset="0"/>
              </a:rPr>
              <a:t>ember the steps to solve word problems.</a:t>
            </a: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6.EE.2,6.EE.3, 6.EE.5, 6.EE.8, 7.EE.1</a:t>
            </a:r>
            <a:r>
              <a:rPr lang="en-US" sz="1300" b="0" i="1" dirty="0" smtClean="0">
                <a:solidFill>
                  <a:schemeClr val="tx1"/>
                </a:solidFill>
                <a:latin typeface="Arial" pitchFamily="34" charset="0"/>
                <a:cs typeface="Arial" pitchFamily="34" charset="0"/>
              </a:rPr>
              <a:t>, 7.EE.2, 7.EE.4 </a:t>
            </a:r>
            <a:r>
              <a:rPr lang="en-US" sz="1200" b="0" dirty="0" smtClean="0">
                <a:solidFill>
                  <a:schemeClr val="tx1"/>
                </a:solidFill>
                <a:latin typeface="Arial" pitchFamily="34" charset="0"/>
                <a:cs typeface="Arial" pitchFamily="34" charset="0"/>
              </a:rPr>
              <a:t>Students use properties of operations to generate equivalent expressions. Students understand that rewriting an </a:t>
            </a:r>
            <a:br>
              <a:rPr lang="en-US" sz="1200" b="0" dirty="0" smtClean="0">
                <a:solidFill>
                  <a:schemeClr val="tx1"/>
                </a:solidFill>
                <a:latin typeface="Arial" pitchFamily="34" charset="0"/>
                <a:cs typeface="Arial" pitchFamily="34" charset="0"/>
              </a:rPr>
            </a:br>
            <a:r>
              <a:rPr lang="en-US" sz="1200" b="0" dirty="0" smtClean="0">
                <a:solidFill>
                  <a:schemeClr val="tx1"/>
                </a:solidFill>
                <a:latin typeface="Arial" pitchFamily="34" charset="0"/>
                <a:cs typeface="Arial" pitchFamily="34" charset="0"/>
              </a:rPr>
              <a:t>expression in different forms in a problem context can shed light on the problem and how the quantities are related. They also use variables to represent quantities in a real-world or mathematical problem and construct simple equations and inequalities to solve problems. The Mathematical Practices should be evident throughout instruction and connected to the content addressed in this unit. Students should engage in mathematical tasks that provide an </a:t>
            </a:r>
            <a:br>
              <a:rPr lang="en-US" sz="1200" b="0" dirty="0" smtClean="0">
                <a:solidFill>
                  <a:schemeClr val="tx1"/>
                </a:solidFill>
                <a:latin typeface="Arial" pitchFamily="34" charset="0"/>
                <a:cs typeface="Arial" pitchFamily="34" charset="0"/>
              </a:rPr>
            </a:br>
            <a:r>
              <a:rPr lang="en-US" sz="1200" b="0" dirty="0" smtClean="0">
                <a:solidFill>
                  <a:schemeClr val="tx1"/>
                </a:solidFill>
                <a:latin typeface="Arial" pitchFamily="34" charset="0"/>
                <a:cs typeface="Arial" pitchFamily="34" charset="0"/>
              </a:rPr>
              <a:t>opportunity to connect content and practices.</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endParaRPr lang="en-US" sz="3200" b="1" dirty="0">
              <a:solidFill>
                <a:schemeClr val="accent1">
                  <a:lumMod val="75000"/>
                </a:schemeClr>
              </a:solidFill>
            </a:endParaRPr>
          </a:p>
          <a:p>
            <a:endParaRPr lang="en-US" sz="3200" b="1" dirty="0">
              <a:solidFill>
                <a:schemeClr val="accent1">
                  <a:lumMod val="7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24200" y="304800"/>
            <a:ext cx="6019800" cy="1508105"/>
          </a:xfrm>
          <a:prstGeom prst="rect">
            <a:avLst/>
          </a:prstGeom>
          <a:noFill/>
        </p:spPr>
        <p:txBody>
          <a:bodyPr wrap="square" rtlCol="0">
            <a:spAutoFit/>
          </a:bodyPr>
          <a:lstStyle/>
          <a:p>
            <a:r>
              <a:rPr lang="en-US" sz="2000" b="1" dirty="0" smtClean="0"/>
              <a:t>Do Now:</a:t>
            </a:r>
          </a:p>
          <a:p>
            <a:endParaRPr lang="en-US" dirty="0" smtClean="0"/>
          </a:p>
          <a:p>
            <a:r>
              <a:rPr lang="en-US" dirty="0" smtClean="0"/>
              <a:t>Write down our problem solving steps?  Do you think we may need to add an additional step for solving inequalities?</a:t>
            </a:r>
            <a:endParaRPr lang="en-US" dirty="0"/>
          </a:p>
        </p:txBody>
      </p:sp>
      <p:pic>
        <p:nvPicPr>
          <p:cNvPr id="1026" name="Picture 2" descr="C:\Users\Student\AppData\Local\Microsoft\Windows\Temporary Internet Files\Content.IE5\20O8LFEY\MP900386380[1].jpg"/>
          <p:cNvPicPr>
            <a:picLocks noChangeAspect="1" noChangeArrowheads="1"/>
          </p:cNvPicPr>
          <p:nvPr/>
        </p:nvPicPr>
        <p:blipFill>
          <a:blip r:embed="rId3" cstate="print"/>
          <a:srcRect/>
          <a:stretch>
            <a:fillRect/>
          </a:stretch>
        </p:blipFill>
        <p:spPr bwMode="auto">
          <a:xfrm>
            <a:off x="6729984" y="3276600"/>
            <a:ext cx="2414016" cy="3657600"/>
          </a:xfrm>
          <a:prstGeom prst="rect">
            <a:avLst/>
          </a:prstGeom>
          <a:noFill/>
        </p:spPr>
      </p:pic>
    </p:spTree>
    <p:extLst>
      <p:ext uri="{BB962C8B-B14F-4D97-AF65-F5344CB8AC3E}">
        <p14:creationId xmlns:p14="http://schemas.microsoft.com/office/powerpoint/2010/main" val="4078533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pPr algn="l"/>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create a math reference book using </a:t>
            </a:r>
            <a:r>
              <a:rPr lang="en-US" sz="1800" cap="none" dirty="0" err="1" smtClean="0">
                <a:solidFill>
                  <a:schemeClr val="tx1"/>
                </a:solidFill>
                <a:latin typeface="Arial" pitchFamily="34" charset="0"/>
                <a:cs typeface="Arial" pitchFamily="34" charset="0"/>
              </a:rPr>
              <a:t>foldables</a:t>
            </a:r>
            <a:r>
              <a:rPr lang="en-US" sz="1800" cap="none" dirty="0" smtClean="0">
                <a:solidFill>
                  <a:schemeClr val="tx1"/>
                </a:solidFill>
                <a:latin typeface="Arial" pitchFamily="34" charset="0"/>
                <a:cs typeface="Arial" pitchFamily="34" charset="0"/>
              </a:rPr>
              <a:t> in order to rem</a:t>
            </a:r>
            <a:r>
              <a:rPr lang="en-US" sz="1800" dirty="0" smtClean="0">
                <a:solidFill>
                  <a:schemeClr val="tx1"/>
                </a:solidFill>
                <a:latin typeface="Arial" pitchFamily="34" charset="0"/>
                <a:cs typeface="Arial" pitchFamily="34" charset="0"/>
              </a:rPr>
              <a:t>ember the steps to solve word problems.</a:t>
            </a: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6.EE.2,6.EE.3, 6.EE.5, 6.EE.8, 7.EE.1</a:t>
            </a:r>
            <a:r>
              <a:rPr lang="en-US" sz="1300" b="0" i="1" dirty="0" smtClean="0">
                <a:solidFill>
                  <a:schemeClr val="tx1"/>
                </a:solidFill>
                <a:latin typeface="Arial" pitchFamily="34" charset="0"/>
                <a:cs typeface="Arial" pitchFamily="34" charset="0"/>
              </a:rPr>
              <a:t>, 7.EE.2, 7.EE.4 </a:t>
            </a:r>
            <a:r>
              <a:rPr lang="en-US" sz="1200" b="0" dirty="0" smtClean="0">
                <a:solidFill>
                  <a:schemeClr val="tx1"/>
                </a:solidFill>
                <a:latin typeface="Arial" pitchFamily="34" charset="0"/>
                <a:cs typeface="Arial" pitchFamily="34" charset="0"/>
              </a:rPr>
              <a:t>Students use properties of operations to generate equivalent expressions. Students understand that rewriting an </a:t>
            </a:r>
            <a:br>
              <a:rPr lang="en-US" sz="1200" b="0" dirty="0" smtClean="0">
                <a:solidFill>
                  <a:schemeClr val="tx1"/>
                </a:solidFill>
                <a:latin typeface="Arial" pitchFamily="34" charset="0"/>
                <a:cs typeface="Arial" pitchFamily="34" charset="0"/>
              </a:rPr>
            </a:br>
            <a:r>
              <a:rPr lang="en-US" sz="1200" b="0" dirty="0" smtClean="0">
                <a:solidFill>
                  <a:schemeClr val="tx1"/>
                </a:solidFill>
                <a:latin typeface="Arial" pitchFamily="34" charset="0"/>
                <a:cs typeface="Arial" pitchFamily="34" charset="0"/>
              </a:rPr>
              <a:t>expression in different forms in a problem context can shed light on the problem and how the quantities are related. They also use variables to represent quantities in a real-world or mathematical problem and construct simple equations and inequalities to solve problems. The Mathematical Practices should be evident throughout instruction and connected to the content addressed in this unit. Students should engage in mathematical tasks that provide an </a:t>
            </a:r>
            <a:br>
              <a:rPr lang="en-US" sz="1200" b="0" dirty="0" smtClean="0">
                <a:solidFill>
                  <a:schemeClr val="tx1"/>
                </a:solidFill>
                <a:latin typeface="Arial" pitchFamily="34" charset="0"/>
                <a:cs typeface="Arial" pitchFamily="34" charset="0"/>
              </a:rPr>
            </a:br>
            <a:r>
              <a:rPr lang="en-US" sz="1200" b="0" dirty="0" smtClean="0">
                <a:solidFill>
                  <a:schemeClr val="tx1"/>
                </a:solidFill>
                <a:latin typeface="Arial" pitchFamily="34" charset="0"/>
                <a:cs typeface="Arial" pitchFamily="34" charset="0"/>
              </a:rPr>
              <a:t>opportunity to connect content and practices.</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endParaRPr lang="en-US" sz="3200" b="1" dirty="0">
              <a:solidFill>
                <a:schemeClr val="accent1">
                  <a:lumMod val="75000"/>
                </a:schemeClr>
              </a:solidFill>
            </a:endParaRPr>
          </a:p>
          <a:p>
            <a:endParaRPr lang="en-US" sz="3200" b="1" dirty="0">
              <a:solidFill>
                <a:schemeClr val="accent1">
                  <a:lumMod val="7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24200" y="304800"/>
            <a:ext cx="6019800" cy="2862322"/>
          </a:xfrm>
          <a:prstGeom prst="rect">
            <a:avLst/>
          </a:prstGeom>
          <a:noFill/>
        </p:spPr>
        <p:txBody>
          <a:bodyPr wrap="square" rtlCol="0">
            <a:spAutoFit/>
          </a:bodyPr>
          <a:lstStyle/>
          <a:p>
            <a:r>
              <a:rPr lang="en-US" sz="2000" b="1" dirty="0" smtClean="0"/>
              <a:t>Today we are going to review our problem solving skills and key words.</a:t>
            </a:r>
          </a:p>
          <a:p>
            <a:endParaRPr lang="en-US" sz="2000" b="1" dirty="0" smtClean="0"/>
          </a:p>
          <a:p>
            <a:r>
              <a:rPr lang="en-US" sz="2000" b="1" dirty="0" smtClean="0"/>
              <a:t>This will help us to solve word problems in the future.</a:t>
            </a:r>
          </a:p>
          <a:p>
            <a:endParaRPr lang="en-US" sz="2000" b="1" dirty="0" smtClean="0"/>
          </a:p>
          <a:p>
            <a:r>
              <a:rPr lang="en-US" sz="2000" b="1" dirty="0" smtClean="0"/>
              <a:t>We are going to do this by creating a:</a:t>
            </a:r>
          </a:p>
          <a:p>
            <a:r>
              <a:rPr lang="en-US" sz="2000" b="1" dirty="0" smtClean="0"/>
              <a:t> </a:t>
            </a:r>
          </a:p>
          <a:p>
            <a:pPr algn="ctr"/>
            <a:r>
              <a:rPr lang="en-US" sz="2000" b="1" dirty="0" smtClean="0">
                <a:solidFill>
                  <a:schemeClr val="accent1">
                    <a:lumMod val="50000"/>
                  </a:schemeClr>
                </a:solidFill>
              </a:rPr>
              <a:t>Math Reference Book</a:t>
            </a:r>
            <a:endParaRPr lang="en-US" dirty="0">
              <a:solidFill>
                <a:schemeClr val="accent1">
                  <a:lumMod val="50000"/>
                </a:schemeClr>
              </a:solidFill>
            </a:endParaRPr>
          </a:p>
        </p:txBody>
      </p:sp>
      <p:pic>
        <p:nvPicPr>
          <p:cNvPr id="2050" name="Picture 2" descr="C:\Users\Student\AppData\Local\Microsoft\Windows\Temporary Internet Files\Content.IE5\V32AK666\MC900094733[1].wmf"/>
          <p:cNvPicPr>
            <a:picLocks noChangeAspect="1" noChangeArrowheads="1"/>
          </p:cNvPicPr>
          <p:nvPr/>
        </p:nvPicPr>
        <p:blipFill>
          <a:blip r:embed="rId3" cstate="print"/>
          <a:srcRect/>
          <a:stretch>
            <a:fillRect/>
          </a:stretch>
        </p:blipFill>
        <p:spPr bwMode="auto">
          <a:xfrm rot="1957878">
            <a:off x="6623844" y="3739880"/>
            <a:ext cx="2438400" cy="2671529"/>
          </a:xfrm>
          <a:prstGeom prst="rect">
            <a:avLst/>
          </a:prstGeom>
          <a:noFill/>
        </p:spPr>
      </p:pic>
    </p:spTree>
    <p:extLst>
      <p:ext uri="{BB962C8B-B14F-4D97-AF65-F5344CB8AC3E}">
        <p14:creationId xmlns:p14="http://schemas.microsoft.com/office/powerpoint/2010/main" val="4078533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pPr algn="l"/>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create a math reference book using </a:t>
            </a:r>
            <a:r>
              <a:rPr lang="en-US" sz="1800" cap="none" dirty="0" err="1" smtClean="0">
                <a:solidFill>
                  <a:schemeClr val="tx1"/>
                </a:solidFill>
                <a:latin typeface="Arial" pitchFamily="34" charset="0"/>
                <a:cs typeface="Arial" pitchFamily="34" charset="0"/>
              </a:rPr>
              <a:t>foldables</a:t>
            </a:r>
            <a:r>
              <a:rPr lang="en-US" sz="1800" cap="none" dirty="0" smtClean="0">
                <a:solidFill>
                  <a:schemeClr val="tx1"/>
                </a:solidFill>
                <a:latin typeface="Arial" pitchFamily="34" charset="0"/>
                <a:cs typeface="Arial" pitchFamily="34" charset="0"/>
              </a:rPr>
              <a:t> in order to rem</a:t>
            </a:r>
            <a:r>
              <a:rPr lang="en-US" sz="1800" dirty="0" smtClean="0">
                <a:solidFill>
                  <a:schemeClr val="tx1"/>
                </a:solidFill>
                <a:latin typeface="Arial" pitchFamily="34" charset="0"/>
                <a:cs typeface="Arial" pitchFamily="34" charset="0"/>
              </a:rPr>
              <a:t>ember the steps to solve word problems.</a:t>
            </a:r>
            <a:r>
              <a:rPr lang="en-US" sz="2000" cap="none" dirty="0">
                <a:solidFill>
                  <a:schemeClr val="tx1"/>
                </a:solidFill>
              </a:rPr>
              <a:t/>
            </a:r>
            <a:br>
              <a:rPr lang="en-US" sz="2000" cap="none" dirty="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6.EE.2,6.EE.3, 6.EE.5, 6.EE.8, 7.EE.1</a:t>
            </a:r>
            <a:r>
              <a:rPr lang="en-US" sz="1300" b="0" i="1" dirty="0" smtClean="0">
                <a:solidFill>
                  <a:schemeClr val="tx1"/>
                </a:solidFill>
                <a:latin typeface="Arial" pitchFamily="34" charset="0"/>
                <a:cs typeface="Arial" pitchFamily="34" charset="0"/>
              </a:rPr>
              <a:t>, 7.EE.2, 7.EE.4 </a:t>
            </a:r>
            <a:r>
              <a:rPr lang="en-US" sz="1200" b="0" dirty="0" smtClean="0">
                <a:solidFill>
                  <a:schemeClr val="tx1"/>
                </a:solidFill>
                <a:latin typeface="Arial" pitchFamily="34" charset="0"/>
                <a:cs typeface="Arial" pitchFamily="34" charset="0"/>
              </a:rPr>
              <a:t>Students use properties of operations to generate equivalent expressions. Students understand that rewriting an </a:t>
            </a:r>
            <a:br>
              <a:rPr lang="en-US" sz="1200" b="0" dirty="0" smtClean="0">
                <a:solidFill>
                  <a:schemeClr val="tx1"/>
                </a:solidFill>
                <a:latin typeface="Arial" pitchFamily="34" charset="0"/>
                <a:cs typeface="Arial" pitchFamily="34" charset="0"/>
              </a:rPr>
            </a:br>
            <a:r>
              <a:rPr lang="en-US" sz="1200" b="0" dirty="0" smtClean="0">
                <a:solidFill>
                  <a:schemeClr val="tx1"/>
                </a:solidFill>
                <a:latin typeface="Arial" pitchFamily="34" charset="0"/>
                <a:cs typeface="Arial" pitchFamily="34" charset="0"/>
              </a:rPr>
              <a:t>expression in different forms in a problem context can shed light on the problem and how the quantities are related. They also use variables to represent quantities in a real-world or mathematical problem and construct simple equations and inequalities to solve problems. The Mathematical Practices should be evident throughout instruction and connected to the content addressed in this unit. Students should engage in mathematical tasks that provide an </a:t>
            </a:r>
            <a:br>
              <a:rPr lang="en-US" sz="1200" b="0" dirty="0" smtClean="0">
                <a:solidFill>
                  <a:schemeClr val="tx1"/>
                </a:solidFill>
                <a:latin typeface="Arial" pitchFamily="34" charset="0"/>
                <a:cs typeface="Arial" pitchFamily="34" charset="0"/>
              </a:rPr>
            </a:br>
            <a:r>
              <a:rPr lang="en-US" sz="1200" b="0" dirty="0" smtClean="0">
                <a:solidFill>
                  <a:schemeClr val="tx1"/>
                </a:solidFill>
                <a:latin typeface="Arial" pitchFamily="34" charset="0"/>
                <a:cs typeface="Arial" pitchFamily="34" charset="0"/>
              </a:rPr>
              <a:t>opportunity to connect content and practices.</a:t>
            </a: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endParaRPr lang="en-US" sz="3200" b="1" dirty="0">
              <a:solidFill>
                <a:schemeClr val="accent1">
                  <a:lumMod val="75000"/>
                </a:schemeClr>
              </a:solidFill>
            </a:endParaRPr>
          </a:p>
          <a:p>
            <a:endParaRPr lang="en-US" sz="3200" b="1" dirty="0">
              <a:solidFill>
                <a:schemeClr val="accent1">
                  <a:lumMod val="75000"/>
                </a:scheme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24200" y="304800"/>
            <a:ext cx="6019800" cy="1323439"/>
          </a:xfrm>
          <a:prstGeom prst="rect">
            <a:avLst/>
          </a:prstGeom>
          <a:noFill/>
        </p:spPr>
        <p:txBody>
          <a:bodyPr wrap="square" rtlCol="0">
            <a:spAutoFit/>
          </a:bodyPr>
          <a:lstStyle/>
          <a:p>
            <a:r>
              <a:rPr lang="en-US" sz="2000" b="1" dirty="0" smtClean="0"/>
              <a:t>Let’s do this together…</a:t>
            </a:r>
          </a:p>
          <a:p>
            <a:endParaRPr lang="en-US" sz="2000" b="1" dirty="0" smtClean="0">
              <a:solidFill>
                <a:schemeClr val="accent1">
                  <a:lumMod val="50000"/>
                </a:schemeClr>
              </a:solidFill>
            </a:endParaRPr>
          </a:p>
          <a:p>
            <a:endParaRPr lang="en-US" sz="2000" b="1" dirty="0" smtClean="0">
              <a:solidFill>
                <a:schemeClr val="accent1">
                  <a:lumMod val="50000"/>
                </a:schemeClr>
              </a:solidFill>
            </a:endParaRPr>
          </a:p>
          <a:p>
            <a:r>
              <a:rPr lang="en-US" sz="2000" b="1" dirty="0" smtClean="0">
                <a:solidFill>
                  <a:schemeClr val="accent1">
                    <a:lumMod val="50000"/>
                  </a:schemeClr>
                </a:solidFill>
              </a:rPr>
              <a:t>Follow the DIRECTIONS!</a:t>
            </a:r>
            <a:endParaRPr lang="en-US" dirty="0">
              <a:solidFill>
                <a:schemeClr val="accent1">
                  <a:lumMod val="50000"/>
                </a:schemeClr>
              </a:solidFill>
            </a:endParaRPr>
          </a:p>
        </p:txBody>
      </p:sp>
      <p:pic>
        <p:nvPicPr>
          <p:cNvPr id="3074" name="Picture 2" descr="C:\Users\Student\AppData\Local\Microsoft\Windows\Temporary Internet Files\Content.IE5\LWSBW8E0\MC910216962[1].png"/>
          <p:cNvPicPr>
            <a:picLocks noChangeAspect="1" noChangeArrowheads="1"/>
          </p:cNvPicPr>
          <p:nvPr/>
        </p:nvPicPr>
        <p:blipFill>
          <a:blip r:embed="rId3" cstate="print"/>
          <a:srcRect/>
          <a:stretch>
            <a:fillRect/>
          </a:stretch>
        </p:blipFill>
        <p:spPr bwMode="auto">
          <a:xfrm>
            <a:off x="6934200" y="3048000"/>
            <a:ext cx="2209800" cy="2209800"/>
          </a:xfrm>
          <a:prstGeom prst="rect">
            <a:avLst/>
          </a:prstGeom>
          <a:noFill/>
        </p:spPr>
      </p:pic>
    </p:spTree>
    <p:extLst>
      <p:ext uri="{BB962C8B-B14F-4D97-AF65-F5344CB8AC3E}">
        <p14:creationId xmlns:p14="http://schemas.microsoft.com/office/powerpoint/2010/main" val="407853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rgbClr val="00B0F0">
              <a:alpha val="51000"/>
            </a:srgbClr>
          </a:solidFill>
        </p:spPr>
        <p:txBody>
          <a:bodyPr/>
          <a:lstStyle/>
          <a:p>
            <a:r>
              <a:rPr lang="en-US" sz="1600" u="sng" dirty="0" smtClean="0"/>
              <a:t>Learning Objectives: </a:t>
            </a:r>
            <a:r>
              <a:rPr lang="en-US" sz="1600" dirty="0" smtClean="0"/>
              <a:t>SWBAT </a:t>
            </a:r>
            <a:r>
              <a:rPr lang="en-US" sz="1600" dirty="0"/>
              <a:t>solve word problems developing and solving their own algebraic equations with fluency</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b="1" dirty="0"/>
              <a:t>Standards: CCLS:</a:t>
            </a:r>
            <a:r>
              <a:rPr lang="en-US" sz="1600" dirty="0"/>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971800" y="17417"/>
            <a:ext cx="5334000" cy="6553200"/>
          </a:xfrm>
        </p:spPr>
        <p:txBody>
          <a:bodyPr>
            <a:noAutofit/>
          </a:bodyPr>
          <a:lstStyle/>
          <a:p>
            <a:r>
              <a:rPr lang="en-US" sz="2800" b="1" dirty="0" smtClean="0"/>
              <a:t>Do Now:</a:t>
            </a:r>
          </a:p>
          <a:p>
            <a:endParaRPr lang="en-US" sz="2800" b="1" dirty="0"/>
          </a:p>
          <a:p>
            <a:r>
              <a:rPr lang="en-US" sz="2800" b="1" dirty="0" smtClean="0"/>
              <a:t>Take out yesterday’s worksheet on problem solving.  Let’s go over question 2.</a:t>
            </a:r>
            <a:endParaRPr lang="en-US" sz="2400" dirty="0"/>
          </a:p>
          <a:p>
            <a:endParaRPr lang="en-US" sz="2800" dirty="0" smtClean="0"/>
          </a:p>
          <a:p>
            <a:endParaRPr lang="en-US" sz="4000" b="1" dirty="0"/>
          </a:p>
          <a:p>
            <a:endParaRPr lang="en-US" sz="4000" dirty="0" smtClean="0"/>
          </a:p>
        </p:txBody>
      </p:sp>
      <p:pic>
        <p:nvPicPr>
          <p:cNvPr id="1026" name="Picture 2" descr="C:\Users\user\AppData\Local\Microsoft\Windows\Temporary Internet Files\Content.IE5\GM0FC4DZ\MM900395714[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66290">
            <a:off x="5978315" y="31623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05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3200" b="1" u="sng" dirty="0" smtClean="0">
                <a:solidFill>
                  <a:schemeClr val="tx1"/>
                </a:solidFill>
              </a:rPr>
              <a:t>Do Now</a:t>
            </a:r>
            <a:r>
              <a:rPr lang="en-US" sz="3200" b="1" dirty="0" smtClean="0">
                <a:solidFill>
                  <a:schemeClr val="tx1"/>
                </a:solidFill>
              </a:rPr>
              <a:t>:</a:t>
            </a:r>
          </a:p>
          <a:p>
            <a:endParaRPr lang="en-US" sz="1600" b="1" dirty="0">
              <a:solidFill>
                <a:schemeClr val="tx1"/>
              </a:solidFill>
            </a:endParaRPr>
          </a:p>
          <a:p>
            <a:r>
              <a:rPr lang="en-US" sz="2800" b="1" dirty="0" smtClean="0">
                <a:solidFill>
                  <a:schemeClr val="tx1"/>
                </a:solidFill>
              </a:rPr>
              <a:t>Translate, Solve and Graph the following Inequality.</a:t>
            </a:r>
          </a:p>
          <a:p>
            <a:endParaRPr lang="en-US" sz="2800" b="1" dirty="0">
              <a:solidFill>
                <a:schemeClr val="tx1"/>
              </a:solidFill>
            </a:endParaRPr>
          </a:p>
          <a:p>
            <a:r>
              <a:rPr lang="en-US" sz="2800" b="1" dirty="0" smtClean="0">
                <a:solidFill>
                  <a:schemeClr val="tx1"/>
                </a:solidFill>
              </a:rPr>
              <a:t>The product of X and 4 plus 6 is at least 24.</a:t>
            </a:r>
            <a:endParaRPr lang="en-US" sz="2800" b="1"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227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3200" b="1" u="sng" dirty="0" smtClean="0">
                <a:solidFill>
                  <a:schemeClr val="tx1"/>
                </a:solidFill>
              </a:rPr>
              <a:t>Let’s Review</a:t>
            </a:r>
            <a:r>
              <a:rPr lang="en-US" sz="3200" b="1" dirty="0" smtClean="0">
                <a:solidFill>
                  <a:schemeClr val="tx1"/>
                </a:solidFill>
              </a:rPr>
              <a:t>…</a:t>
            </a:r>
          </a:p>
          <a:p>
            <a:r>
              <a:rPr lang="en-US" sz="2800" b="1" dirty="0" smtClean="0">
                <a:solidFill>
                  <a:schemeClr val="tx1"/>
                </a:solidFill>
              </a:rPr>
              <a:t>A number less than 4 is greater than 2.</a:t>
            </a:r>
          </a:p>
          <a:p>
            <a:endParaRPr lang="en-US" sz="2800" b="1" dirty="0">
              <a:solidFill>
                <a:schemeClr val="tx1"/>
              </a:solidFill>
            </a:endParaRPr>
          </a:p>
          <a:p>
            <a:endParaRPr lang="en-US" sz="2800" b="1" dirty="0" smtClean="0">
              <a:solidFill>
                <a:schemeClr val="tx1"/>
              </a:solidFill>
            </a:endParaRPr>
          </a:p>
          <a:p>
            <a:endParaRPr lang="en-US" sz="2800" b="1" dirty="0">
              <a:solidFill>
                <a:schemeClr val="tx1"/>
              </a:solidFill>
            </a:endParaRPr>
          </a:p>
          <a:p>
            <a:r>
              <a:rPr lang="en-US" sz="3200" b="1" dirty="0" smtClean="0">
                <a:solidFill>
                  <a:schemeClr val="tx1"/>
                </a:solidFill>
              </a:rPr>
              <a:t>Five times a number and 2 is 15 at most.</a:t>
            </a:r>
            <a:endParaRPr lang="en-US" sz="2800" b="1" dirty="0" smtClean="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278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800" b="1" dirty="0" smtClean="0">
                <a:solidFill>
                  <a:schemeClr val="tx1"/>
                </a:solidFill>
              </a:rPr>
              <a:t>Now let’s try to apply this new knowledge to solving word problems!</a:t>
            </a:r>
          </a:p>
          <a:p>
            <a:endParaRPr lang="en-US" sz="2800" b="1" dirty="0">
              <a:solidFill>
                <a:schemeClr val="tx1"/>
              </a:solidFill>
            </a:endParaRPr>
          </a:p>
          <a:p>
            <a:r>
              <a:rPr lang="en-US" sz="2800" b="1" dirty="0" smtClean="0">
                <a:solidFill>
                  <a:schemeClr val="tx1"/>
                </a:solidFill>
              </a:rPr>
              <a:t>What are the steps to solving word problems?</a:t>
            </a:r>
          </a:p>
          <a:p>
            <a:pPr marL="514350" indent="-514350">
              <a:buAutoNum type="arabicPeriod"/>
            </a:pPr>
            <a:r>
              <a:rPr lang="en-US" sz="2800" b="1" dirty="0" smtClean="0">
                <a:solidFill>
                  <a:schemeClr val="tx1"/>
                </a:solidFill>
              </a:rPr>
              <a:t>Translate</a:t>
            </a:r>
          </a:p>
          <a:p>
            <a:pPr marL="457200" indent="-457200">
              <a:buAutoNum type="arabicPeriod"/>
            </a:pPr>
            <a:r>
              <a:rPr lang="en-US" sz="2800" b="1" dirty="0" smtClean="0">
                <a:solidFill>
                  <a:schemeClr val="tx1"/>
                </a:solidFill>
              </a:rPr>
              <a:t>Solve</a:t>
            </a:r>
          </a:p>
          <a:p>
            <a:pPr marL="457200" indent="-457200">
              <a:buAutoNum type="arabicPeriod"/>
            </a:pPr>
            <a:r>
              <a:rPr lang="en-US" sz="2800" b="1" dirty="0" smtClean="0">
                <a:solidFill>
                  <a:schemeClr val="tx1"/>
                </a:solidFill>
              </a:rPr>
              <a:t>Check</a:t>
            </a:r>
          </a:p>
          <a:p>
            <a:endParaRPr lang="en-US" sz="2800" b="1" dirty="0">
              <a:solidFill>
                <a:schemeClr val="tx1"/>
              </a:solidFill>
            </a:endParaRPr>
          </a:p>
          <a:p>
            <a:r>
              <a:rPr lang="en-US" sz="2800" b="1" dirty="0" smtClean="0">
                <a:solidFill>
                  <a:schemeClr val="tx1"/>
                </a:solidFill>
              </a:rPr>
              <a:t>We’re going to use the same steps but add graphing our answers!</a:t>
            </a:r>
            <a:endParaRPr lang="en-US" sz="2400" b="1" dirty="0" smtClean="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15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800" b="1" dirty="0" smtClean="0">
                <a:solidFill>
                  <a:schemeClr val="tx1"/>
                </a:solidFill>
              </a:rPr>
              <a:t>The NEW steps will be…</a:t>
            </a:r>
          </a:p>
          <a:p>
            <a:endParaRPr lang="en-US" sz="2800" b="1" dirty="0" smtClean="0">
              <a:solidFill>
                <a:schemeClr val="tx1"/>
              </a:solidFill>
            </a:endParaRPr>
          </a:p>
          <a:p>
            <a:pPr marL="457200" indent="-457200">
              <a:buFont typeface="+mj-lt"/>
              <a:buAutoNum type="arabicPeriod"/>
            </a:pPr>
            <a:r>
              <a:rPr lang="en-US" sz="2800" b="1" dirty="0" smtClean="0">
                <a:solidFill>
                  <a:schemeClr val="tx1"/>
                </a:solidFill>
              </a:rPr>
              <a:t>Translate</a:t>
            </a:r>
          </a:p>
          <a:p>
            <a:pPr marL="457200" indent="-457200">
              <a:buFont typeface="+mj-lt"/>
              <a:buAutoNum type="arabicPeriod"/>
            </a:pPr>
            <a:endParaRPr lang="en-US" sz="2800" b="1" dirty="0" smtClean="0">
              <a:solidFill>
                <a:schemeClr val="tx1"/>
              </a:solidFill>
            </a:endParaRPr>
          </a:p>
          <a:p>
            <a:pPr marL="457200" indent="-457200">
              <a:buFont typeface="+mj-lt"/>
              <a:buAutoNum type="arabicPeriod"/>
            </a:pPr>
            <a:r>
              <a:rPr lang="en-US" sz="2800" b="1" dirty="0" smtClean="0">
                <a:solidFill>
                  <a:schemeClr val="tx1"/>
                </a:solidFill>
              </a:rPr>
              <a:t>Solve</a:t>
            </a:r>
          </a:p>
          <a:p>
            <a:pPr marL="457200" indent="-457200">
              <a:buFont typeface="+mj-lt"/>
              <a:buAutoNum type="arabicPeriod"/>
            </a:pPr>
            <a:endParaRPr lang="en-US" sz="2800" b="1" dirty="0" smtClean="0">
              <a:solidFill>
                <a:schemeClr val="tx1"/>
              </a:solidFill>
            </a:endParaRPr>
          </a:p>
          <a:p>
            <a:pPr marL="457200" indent="-457200">
              <a:buFont typeface="+mj-lt"/>
              <a:buAutoNum type="arabicPeriod"/>
            </a:pPr>
            <a:r>
              <a:rPr lang="en-US" sz="2800" b="1" dirty="0" smtClean="0">
                <a:solidFill>
                  <a:schemeClr val="tx1"/>
                </a:solidFill>
              </a:rPr>
              <a:t>Graph</a:t>
            </a:r>
          </a:p>
          <a:p>
            <a:pPr marL="457200" indent="-457200">
              <a:buFont typeface="+mj-lt"/>
              <a:buAutoNum type="arabicPeriod"/>
            </a:pPr>
            <a:endParaRPr lang="en-US" sz="2800" b="1" dirty="0" smtClean="0">
              <a:solidFill>
                <a:schemeClr val="tx1"/>
              </a:solidFill>
            </a:endParaRPr>
          </a:p>
          <a:p>
            <a:pPr marL="457200" indent="-457200">
              <a:buFont typeface="+mj-lt"/>
              <a:buAutoNum type="arabicPeriod"/>
            </a:pPr>
            <a:r>
              <a:rPr lang="en-US" sz="2800" b="1" dirty="0" smtClean="0">
                <a:solidFill>
                  <a:schemeClr val="tx1"/>
                </a:solidFill>
              </a:rPr>
              <a:t>Check</a:t>
            </a:r>
            <a:endParaRPr lang="en-US" sz="2400" b="1" dirty="0" smtClean="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Kaleigh\AppData\Local\Microsoft\Windows\Temporary Internet Files\Content.IE5\13M7L7CI\MP9004118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342982"/>
            <a:ext cx="2463046" cy="353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800" b="1" dirty="0" smtClean="0">
                <a:solidFill>
                  <a:schemeClr val="tx1"/>
                </a:solidFill>
              </a:rPr>
              <a:t>Let’s Try Together…</a:t>
            </a:r>
          </a:p>
          <a:p>
            <a:endParaRPr lang="en-US" sz="2800" b="1" dirty="0">
              <a:solidFill>
                <a:schemeClr val="tx1"/>
              </a:solidFill>
            </a:endParaRPr>
          </a:p>
          <a:p>
            <a:pPr lvl="0"/>
            <a:r>
              <a:rPr lang="en-US" sz="2400" dirty="0">
                <a:solidFill>
                  <a:schemeClr val="tx1"/>
                </a:solidFill>
              </a:rPr>
              <a:t>Thomas received $14.00 for his birthday and a $5.00 i-tunes gift card. He wants to purchase songs for his IPod.  How many $ 0.95 songs (</a:t>
            </a:r>
            <a:r>
              <a:rPr lang="en-US" sz="2400" i="1" dirty="0">
                <a:solidFill>
                  <a:schemeClr val="tx1"/>
                </a:solidFill>
              </a:rPr>
              <a:t>s</a:t>
            </a:r>
            <a:r>
              <a:rPr lang="en-US" sz="2400" dirty="0">
                <a:solidFill>
                  <a:schemeClr val="tx1"/>
                </a:solidFill>
              </a:rPr>
              <a:t>) can Thomas purchase if he uses his gift card and spends no more than the money he received?  Find your solution by writing an </a:t>
            </a:r>
            <a:r>
              <a:rPr lang="en-US" sz="2400" dirty="0" smtClean="0">
                <a:solidFill>
                  <a:schemeClr val="tx1"/>
                </a:solidFill>
              </a:rPr>
              <a:t>inequality, then graph the inequality.</a:t>
            </a:r>
            <a:endParaRPr lang="en-US" sz="2400" dirty="0">
              <a:solidFill>
                <a:schemeClr val="tx1"/>
              </a:solidFill>
            </a:endParaRPr>
          </a:p>
          <a:p>
            <a:endParaRPr lang="en-US" sz="2400" b="1" dirty="0" smtClean="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721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800" b="1" dirty="0" smtClean="0">
                <a:solidFill>
                  <a:schemeClr val="tx1"/>
                </a:solidFill>
              </a:rPr>
              <a:t>Now You Try…</a:t>
            </a:r>
          </a:p>
          <a:p>
            <a:endParaRPr lang="en-US" sz="2800" b="1" dirty="0">
              <a:solidFill>
                <a:schemeClr val="tx1"/>
              </a:solidFill>
            </a:endParaRPr>
          </a:p>
          <a:p>
            <a:pPr lvl="0"/>
            <a:r>
              <a:rPr lang="en-US" sz="2400" dirty="0">
                <a:solidFill>
                  <a:schemeClr val="tx1"/>
                </a:solidFill>
              </a:rPr>
              <a:t>The new sign regarding height requirements at the entrance of the Viper Roller Coaster ride at Darien Lake is shown below.  Your friend meets the sign’s requirements.  Write an algebraic inequality to show his height (</a:t>
            </a:r>
            <a:r>
              <a:rPr lang="en-US" sz="2400" i="1" dirty="0">
                <a:solidFill>
                  <a:schemeClr val="tx1"/>
                </a:solidFill>
              </a:rPr>
              <a:t>h</a:t>
            </a:r>
            <a:r>
              <a:rPr lang="en-US" sz="2400" dirty="0">
                <a:solidFill>
                  <a:schemeClr val="tx1"/>
                </a:solidFill>
              </a:rPr>
              <a:t>) and write a replacement sign in word form that could be used at the Viper’s Entrance.</a:t>
            </a:r>
          </a:p>
          <a:p>
            <a:r>
              <a:rPr lang="en-US" sz="2400" dirty="0" smtClean="0"/>
              <a:t>                              </a:t>
            </a:r>
          </a:p>
          <a:p>
            <a:r>
              <a:rPr lang="en-US" sz="2400" dirty="0"/>
              <a:t> </a:t>
            </a:r>
          </a:p>
          <a:p>
            <a:r>
              <a:rPr lang="en-US" sz="2400" dirty="0"/>
              <a:t>        </a:t>
            </a:r>
            <a:r>
              <a:rPr lang="en-US" sz="2400" dirty="0" smtClean="0"/>
              <a:t> 48    49    50    51     52</a:t>
            </a:r>
            <a:endParaRPr lang="en-US" sz="2400" dirty="0">
              <a:solidFill>
                <a:schemeClr val="tx1"/>
              </a:solidFill>
            </a:endParaRPr>
          </a:p>
          <a:p>
            <a:endParaRPr lang="en-US" sz="2400" b="1" dirty="0" smtClean="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276600" y="5410200"/>
            <a:ext cx="510540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62400" y="5334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00600" y="5334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5330734"/>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77000" y="53340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400" y="5330734"/>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810000" y="5295900"/>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stCxn id="10" idx="6"/>
          </p:cNvCxnSpPr>
          <p:nvPr/>
        </p:nvCxnSpPr>
        <p:spPr>
          <a:xfrm>
            <a:off x="4114800" y="5410200"/>
            <a:ext cx="25908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4540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dirty="0" smtClean="0">
                <a:solidFill>
                  <a:schemeClr val="tx1"/>
                </a:solidFill>
              </a:rPr>
              <a:t>Carlos O and Bryan are playing basketball against Sammy and Natari.  Carlos and Bryan have scored x three-pointers and 6 baskets for 2 points each.  Their total score is above Sammy and Natari’s 50 points.  Write an inequality representing Carlos and Bryan’s points.  Then solve to show how many three-pointers they must have thrown.  Graph your answer on a number line.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6391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819400" cy="6857999"/>
          </a:xfrm>
          <a:solidFill>
            <a:schemeClr val="accent1">
              <a:alpha val="51000"/>
            </a:schemeClr>
          </a:solidFill>
        </p:spPr>
        <p:txBody>
          <a:bodyPr>
            <a:normAutofit fontScale="90000"/>
          </a:bodyPr>
          <a:lstStyle/>
          <a:p>
            <a:r>
              <a:rPr lang="en-US" sz="1800" u="sng" cap="none" dirty="0" smtClean="0">
                <a:solidFill>
                  <a:schemeClr val="tx1"/>
                </a:solidFill>
                <a:latin typeface="Arial" pitchFamily="34" charset="0"/>
                <a:cs typeface="Arial" pitchFamily="34" charset="0"/>
              </a:rPr>
              <a:t>Learning Objectives: </a:t>
            </a:r>
            <a:r>
              <a:rPr lang="en-US" sz="1800" cap="none" dirty="0" smtClean="0">
                <a:solidFill>
                  <a:schemeClr val="tx1"/>
                </a:solidFill>
                <a:latin typeface="Arial" pitchFamily="34" charset="0"/>
                <a:cs typeface="Arial" pitchFamily="34" charset="0"/>
              </a:rPr>
              <a:t>SWBAT graph the solution set and interpret it in the context of the problem.</a:t>
            </a:r>
            <a:br>
              <a:rPr lang="en-US" sz="1800" cap="none" dirty="0" smtClean="0">
                <a:solidFill>
                  <a:schemeClr val="tx1"/>
                </a:solidFill>
                <a:latin typeface="Arial" pitchFamily="34" charset="0"/>
                <a:cs typeface="Arial" pitchFamily="34" charset="0"/>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2000" dirty="0" smtClean="0">
                <a:solidFill>
                  <a:schemeClr val="tx1"/>
                </a:solidFill>
              </a:rPr>
              <a:t/>
            </a:r>
            <a:br>
              <a:rPr lang="en-US" sz="2000"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a:solidFill>
                  <a:schemeClr val="tx1"/>
                </a:solidFill>
              </a:rPr>
              <a:t/>
            </a:r>
            <a:br>
              <a:rPr lang="en-US" sz="2000" cap="none" dirty="0">
                <a:solidFill>
                  <a:schemeClr val="tx1"/>
                </a:solidFill>
              </a:rPr>
            </a:br>
            <a:r>
              <a:rPr lang="en-US" sz="2000" cap="none" dirty="0" smtClean="0">
                <a:solidFill>
                  <a:schemeClr val="tx1"/>
                </a:solidFill>
              </a:rPr>
              <a:t/>
            </a:r>
            <a:br>
              <a:rPr lang="en-US" sz="2000" cap="none" dirty="0" smtClean="0">
                <a:solidFill>
                  <a:schemeClr val="tx1"/>
                </a:solidFill>
              </a:rPr>
            </a:br>
            <a:r>
              <a:rPr lang="en-US" sz="900" cap="none" dirty="0">
                <a:solidFill>
                  <a:schemeClr val="tx1"/>
                </a:solidFill>
                <a:latin typeface="Arial" pitchFamily="34" charset="0"/>
                <a:cs typeface="Arial" pitchFamily="34" charset="0"/>
              </a:rPr>
              <a:t/>
            </a:r>
            <a:br>
              <a:rPr lang="en-US" sz="900" cap="none" dirty="0">
                <a:solidFill>
                  <a:schemeClr val="tx1"/>
                </a:solidFill>
                <a:latin typeface="Arial" pitchFamily="34" charset="0"/>
                <a:cs typeface="Arial" pitchFamily="34" charset="0"/>
              </a:rPr>
            </a:br>
            <a:r>
              <a:rPr lang="en-US" sz="900" i="1" cap="none" dirty="0" smtClean="0">
                <a:solidFill>
                  <a:schemeClr val="tx1"/>
                </a:solidFill>
                <a:latin typeface="Arial" pitchFamily="34" charset="0"/>
                <a:cs typeface="Arial" pitchFamily="34" charset="0"/>
              </a:rPr>
              <a:t/>
            </a:r>
            <a:br>
              <a:rPr lang="en-US" sz="900" i="1" cap="none" dirty="0" smtClean="0">
                <a:solidFill>
                  <a:schemeClr val="tx1"/>
                </a:solidFill>
                <a:latin typeface="Arial" pitchFamily="34" charset="0"/>
                <a:cs typeface="Arial" pitchFamily="34" charset="0"/>
              </a:rPr>
            </a:br>
            <a:r>
              <a:rPr lang="en-US" sz="1300" b="0" u="sng" cap="none" dirty="0" smtClean="0">
                <a:solidFill>
                  <a:schemeClr val="tx1"/>
                </a:solidFill>
                <a:latin typeface="Arial" pitchFamily="34" charset="0"/>
                <a:cs typeface="Arial" pitchFamily="34" charset="0"/>
              </a:rPr>
              <a:t>Standards</a:t>
            </a:r>
            <a:r>
              <a:rPr lang="en-US" sz="1300" b="0" cap="none" dirty="0" smtClean="0">
                <a:solidFill>
                  <a:schemeClr val="tx1"/>
                </a:solidFill>
                <a:latin typeface="Arial" pitchFamily="34" charset="0"/>
                <a:cs typeface="Arial" pitchFamily="34" charset="0"/>
              </a:rPr>
              <a:t>: </a:t>
            </a:r>
            <a:r>
              <a:rPr lang="en-US" sz="1300" b="0" i="1" cap="none" dirty="0" smtClean="0">
                <a:solidFill>
                  <a:schemeClr val="tx1"/>
                </a:solidFill>
                <a:latin typeface="Arial" pitchFamily="34" charset="0"/>
                <a:cs typeface="Arial" pitchFamily="34" charset="0"/>
              </a:rPr>
              <a:t>CCLS 7.EE4b </a:t>
            </a:r>
            <a:r>
              <a:rPr lang="en-US" sz="1200" dirty="0"/>
              <a:t>Solve word problems leading to inequalities of the form px + q &gt; r or px + q &lt;</a:t>
            </a:r>
            <a:br>
              <a:rPr lang="en-US" sz="1200" dirty="0"/>
            </a:br>
            <a:r>
              <a:rPr lang="en-US" sz="1200" dirty="0"/>
              <a:t>r, where p, q, and r are specific rational </a:t>
            </a:r>
            <a:r>
              <a:rPr lang="en-US" sz="1200" dirty="0" smtClean="0"/>
              <a:t>numbers</a:t>
            </a:r>
            <a:r>
              <a:rPr lang="en-US" sz="1200" dirty="0"/>
              <a:t>. Graph the solution set of the inequality and interpret it in the context of the problem. For example: </a:t>
            </a:r>
            <a:r>
              <a:rPr lang="en-US" sz="1200" dirty="0" smtClean="0"/>
              <a:t>As </a:t>
            </a:r>
            <a:r>
              <a:rPr lang="en-US" sz="1200" dirty="0"/>
              <a:t>a salesperson, you are paid $50 per week plus $3 per sale. This week you want your pay to be at </a:t>
            </a:r>
            <a:r>
              <a:rPr lang="en-US" sz="1200" dirty="0" smtClean="0"/>
              <a:t>least </a:t>
            </a:r>
            <a:r>
              <a:rPr lang="en-US" sz="1200" dirty="0"/>
              <a:t>$100. </a:t>
            </a:r>
            <a:r>
              <a:rPr lang="en-US" sz="1200" dirty="0" smtClean="0"/>
              <a:t> Write </a:t>
            </a:r>
            <a:r>
              <a:rPr lang="en-US" sz="1200" dirty="0"/>
              <a:t>an inequality for the number of sales you need to make, and describe the solutions.</a:t>
            </a:r>
            <a:br>
              <a:rPr lang="en-US" sz="1200" dirty="0"/>
            </a:br>
            <a:r>
              <a:rPr lang="en-US" sz="1200" dirty="0" smtClean="0"/>
              <a:t>	</a:t>
            </a:r>
            <a:endParaRPr lang="en-US" sz="1200" dirty="0">
              <a:solidFill>
                <a:schemeClr val="tx1"/>
              </a:solidFill>
            </a:endParaRPr>
          </a:p>
        </p:txBody>
      </p:sp>
      <p:sp>
        <p:nvSpPr>
          <p:cNvPr id="3" name="Subtitle 2"/>
          <p:cNvSpPr>
            <a:spLocks noGrp="1"/>
          </p:cNvSpPr>
          <p:nvPr>
            <p:ph type="subTitle" idx="1"/>
          </p:nvPr>
        </p:nvSpPr>
        <p:spPr>
          <a:xfrm>
            <a:off x="2819400" y="0"/>
            <a:ext cx="6324600" cy="6840583"/>
          </a:xfrm>
        </p:spPr>
        <p:txBody>
          <a:bodyPr>
            <a:noAutofit/>
          </a:bodyPr>
          <a:lstStyle/>
          <a:p>
            <a:r>
              <a:rPr lang="en-US" sz="2400" b="1" dirty="0" smtClean="0">
                <a:solidFill>
                  <a:schemeClr val="tx1"/>
                </a:solidFill>
              </a:rPr>
              <a:t>Homework:</a:t>
            </a:r>
          </a:p>
          <a:p>
            <a:endParaRPr lang="en-US" sz="2400" b="1" dirty="0">
              <a:solidFill>
                <a:schemeClr val="tx1"/>
              </a:solidFill>
            </a:endParaRPr>
          </a:p>
          <a:p>
            <a:r>
              <a:rPr lang="en-US" sz="2400" dirty="0">
                <a:solidFill>
                  <a:schemeClr val="tx1"/>
                </a:solidFill>
              </a:rPr>
              <a:t>Your elementary school is having a fall carnival. Admission into the carnival is $3 and each game inside the carnival costs </a:t>
            </a:r>
            <a:r>
              <a:rPr lang="en-US" sz="2400" dirty="0" smtClean="0">
                <a:solidFill>
                  <a:schemeClr val="tx1"/>
                </a:solidFill>
              </a:rPr>
              <a:t>$0.25</a:t>
            </a:r>
            <a:r>
              <a:rPr lang="en-US" sz="2400" dirty="0">
                <a:solidFill>
                  <a:schemeClr val="tx1"/>
                </a:solidFill>
              </a:rPr>
              <a:t>. Write an inequality that represents the possible number of games that can be played having $10. What is the maximum number of games that can be played?</a:t>
            </a:r>
            <a:endParaRPr lang="en-US" sz="2400" b="1" dirty="0" smtClean="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28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3124200"/>
            <a:ext cx="63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7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rgbClr val="00B0F0">
              <a:alpha val="51000"/>
            </a:srgbClr>
          </a:solidFill>
        </p:spPr>
        <p:txBody>
          <a:bodyPr/>
          <a:lstStyle/>
          <a:p>
            <a:r>
              <a:rPr lang="en-US" sz="1600" u="sng" dirty="0" smtClean="0"/>
              <a:t>Learning Objectives: </a:t>
            </a:r>
            <a:r>
              <a:rPr lang="en-US" sz="1600" dirty="0" smtClean="0"/>
              <a:t>SWBAT </a:t>
            </a:r>
            <a:r>
              <a:rPr lang="en-US" sz="1600" dirty="0"/>
              <a:t>solve word problems developing and solving their own algebraic equations with fluency</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b="1" dirty="0"/>
              <a:t>Standards: CCLS:</a:t>
            </a:r>
            <a:r>
              <a:rPr lang="en-US" sz="1600" dirty="0"/>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971800" y="17417"/>
            <a:ext cx="5334000" cy="6553200"/>
          </a:xfrm>
        </p:spPr>
        <p:txBody>
          <a:bodyPr>
            <a:noAutofit/>
          </a:bodyPr>
          <a:lstStyle/>
          <a:p>
            <a:r>
              <a:rPr lang="en-US" sz="2800" b="1" dirty="0" smtClean="0"/>
              <a:t>Today…</a:t>
            </a:r>
          </a:p>
          <a:p>
            <a:endParaRPr lang="en-US" sz="2800" b="1" dirty="0"/>
          </a:p>
          <a:p>
            <a:r>
              <a:rPr lang="en-US" sz="2800" b="1" dirty="0" smtClean="0"/>
              <a:t>We are continuing with Problem Solving.</a:t>
            </a:r>
          </a:p>
          <a:p>
            <a:endParaRPr lang="en-US" sz="2800" b="1" dirty="0"/>
          </a:p>
          <a:p>
            <a:r>
              <a:rPr lang="en-US" sz="2800" b="1" dirty="0" smtClean="0"/>
              <a:t>In your packet, there are 4 word problems.  </a:t>
            </a:r>
          </a:p>
          <a:p>
            <a:endParaRPr lang="en-US" sz="2800" b="1" dirty="0"/>
          </a:p>
          <a:p>
            <a:r>
              <a:rPr lang="en-US" sz="2800" b="1" dirty="0" smtClean="0"/>
              <a:t>Use the class time to work independently and solve each one.</a:t>
            </a:r>
            <a:endParaRPr lang="en-US" sz="2400" dirty="0"/>
          </a:p>
          <a:p>
            <a:endParaRPr lang="en-US" sz="2800" dirty="0" smtClean="0"/>
          </a:p>
          <a:p>
            <a:endParaRPr lang="en-US" sz="4000" b="1" dirty="0"/>
          </a:p>
          <a:p>
            <a:endParaRPr lang="en-US" sz="4000" dirty="0" smtClean="0"/>
          </a:p>
        </p:txBody>
      </p:sp>
      <p:pic>
        <p:nvPicPr>
          <p:cNvPr id="2050" name="Picture 2" descr="C:\Users\user\AppData\Local\Microsoft\Windows\Temporary Internet Files\Content.IE5\DC92WNTB\MP9004422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257800"/>
            <a:ext cx="20574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5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rgbClr val="00B0F0">
              <a:alpha val="51000"/>
            </a:srgbClr>
          </a:solidFill>
        </p:spPr>
        <p:txBody>
          <a:bodyPr/>
          <a:lstStyle/>
          <a:p>
            <a:r>
              <a:rPr lang="en-US" sz="1600" u="sng" dirty="0" smtClean="0"/>
              <a:t>Learning Objectives: </a:t>
            </a:r>
            <a:r>
              <a:rPr lang="en-US" sz="1600" dirty="0" smtClean="0"/>
              <a:t>SWBAT </a:t>
            </a:r>
            <a:r>
              <a:rPr lang="en-US" sz="1600" dirty="0"/>
              <a:t>solve word problems developing and solving their own algebraic equations with fluency</a:t>
            </a:r>
            <a:r>
              <a:rPr lang="en-US" sz="1600" dirty="0" smtClean="0"/>
              <a:t>.</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b="1" dirty="0"/>
              <a:t>Standards: CCLS:</a:t>
            </a:r>
            <a:r>
              <a:rPr lang="en-US" sz="1600" dirty="0"/>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971800" y="17417"/>
            <a:ext cx="5334000" cy="6553200"/>
          </a:xfrm>
        </p:spPr>
        <p:txBody>
          <a:bodyPr>
            <a:noAutofit/>
          </a:bodyPr>
          <a:lstStyle/>
          <a:p>
            <a:r>
              <a:rPr lang="en-US" sz="2800" b="1" dirty="0" smtClean="0"/>
              <a:t>Homework:</a:t>
            </a:r>
          </a:p>
          <a:p>
            <a:endParaRPr lang="en-US" sz="2800" b="1" dirty="0"/>
          </a:p>
          <a:p>
            <a:r>
              <a:rPr lang="en-US" sz="2800" b="1" dirty="0" smtClean="0"/>
              <a:t>For homework complete the “Solving Algebraic Equations” Worksheet.</a:t>
            </a:r>
            <a:endParaRPr lang="en-US" sz="2400" dirty="0"/>
          </a:p>
          <a:p>
            <a:endParaRPr lang="en-US" sz="2800" dirty="0" smtClean="0"/>
          </a:p>
          <a:p>
            <a:endParaRPr lang="en-US" sz="4000" b="1" dirty="0"/>
          </a:p>
          <a:p>
            <a:endParaRPr lang="en-US" sz="4000" dirty="0" smtClean="0"/>
          </a:p>
        </p:txBody>
      </p:sp>
      <p:pic>
        <p:nvPicPr>
          <p:cNvPr id="3074" name="Picture 2" descr="C:\Users\user\AppData\Local\Microsoft\Windows\Temporary Internet Files\Content.IE5\DC92WNTB\MC9000544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895600"/>
            <a:ext cx="2679192" cy="365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rgbClr val="FF0000">
              <a:alpha val="51000"/>
            </a:srgbClr>
          </a:solidFill>
        </p:spPr>
        <p:txBody>
          <a:bodyPr/>
          <a:lstStyle/>
          <a:p>
            <a:r>
              <a:rPr lang="en-US" sz="1600" u="sng" dirty="0" smtClean="0">
                <a:solidFill>
                  <a:schemeClr val="bg1">
                    <a:lumMod val="95000"/>
                  </a:schemeClr>
                </a:solidFill>
              </a:rPr>
              <a:t>Learning Objectives: </a:t>
            </a:r>
            <a:r>
              <a:rPr lang="en-US" sz="1600" dirty="0" smtClean="0">
                <a:solidFill>
                  <a:schemeClr val="bg1">
                    <a:lumMod val="95000"/>
                  </a:schemeClr>
                </a:solidFill>
              </a:rPr>
              <a:t>SWBAT </a:t>
            </a:r>
            <a:r>
              <a:rPr lang="en-US" sz="1600" dirty="0">
                <a:solidFill>
                  <a:schemeClr val="bg1">
                    <a:lumMod val="95000"/>
                  </a:schemeClr>
                </a:solidFill>
              </a:rPr>
              <a:t>solve word problems developing and solving their own algebraic equations with fluency</a:t>
            </a:r>
            <a:r>
              <a:rPr lang="en-US" sz="1600" dirty="0" smtClean="0">
                <a:solidFill>
                  <a:schemeClr val="bg1">
                    <a:lumMod val="95000"/>
                  </a:schemeClr>
                </a:solidFill>
              </a:rPr>
              <a:t>.</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b="1" dirty="0">
                <a:solidFill>
                  <a:schemeClr val="bg1">
                    <a:lumMod val="95000"/>
                  </a:schemeClr>
                </a:solidFill>
              </a:rPr>
              <a:t>Standards: CCLS:</a:t>
            </a:r>
            <a:r>
              <a:rPr lang="en-US" sz="1600" dirty="0">
                <a:solidFill>
                  <a:schemeClr val="bg1">
                    <a:lumMod val="95000"/>
                  </a:schemeClr>
                </a:solidFill>
              </a:rPr>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895600" y="17417"/>
            <a:ext cx="5562600" cy="6553200"/>
          </a:xfrm>
        </p:spPr>
        <p:txBody>
          <a:bodyPr>
            <a:noAutofit/>
          </a:bodyPr>
          <a:lstStyle/>
          <a:p>
            <a:r>
              <a:rPr lang="en-US" sz="2800" u="sng" dirty="0" smtClean="0"/>
              <a:t>Do Now</a:t>
            </a:r>
            <a:r>
              <a:rPr lang="en-US" sz="2800" dirty="0" smtClean="0"/>
              <a:t>: Solve the following Word Problem</a:t>
            </a:r>
          </a:p>
          <a:p>
            <a:endParaRPr lang="en-US" sz="1050" dirty="0" smtClean="0"/>
          </a:p>
          <a:p>
            <a:r>
              <a:rPr lang="en-US" sz="2400" dirty="0" smtClean="0"/>
              <a:t>Ms. Williams went to the store to buy raffle prizes for her classes.  She went with $50.  She bought 12 pieces of candy for the same price and a few small games for $30.  </a:t>
            </a:r>
          </a:p>
          <a:p>
            <a:endParaRPr lang="en-US" sz="2400" dirty="0" smtClean="0"/>
          </a:p>
          <a:p>
            <a:r>
              <a:rPr lang="en-US" sz="2400" dirty="0" smtClean="0"/>
              <a:t>Write an equation representing the total cost of Ms. Williams’ purchases.  Let t=total cost, let c=the cost of 1 piece of candy.</a:t>
            </a:r>
          </a:p>
          <a:p>
            <a:endParaRPr lang="en-US" sz="2400" dirty="0" smtClean="0"/>
          </a:p>
          <a:p>
            <a:r>
              <a:rPr lang="en-US" sz="2400" dirty="0" smtClean="0"/>
              <a:t>Solve to see how much money Ms. Williams has left if the candy cost $0.75 each.</a:t>
            </a:r>
          </a:p>
          <a:p>
            <a:endParaRPr lang="en-US" sz="4000" b="1" dirty="0"/>
          </a:p>
          <a:p>
            <a:endParaRPr lang="en-US" sz="4000" dirty="0" smtClean="0"/>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971800" cy="6857999"/>
          </a:xfrm>
          <a:solidFill>
            <a:srgbClr val="FF0000">
              <a:alpha val="51000"/>
            </a:srgbClr>
          </a:solidFill>
        </p:spPr>
        <p:txBody>
          <a:bodyPr/>
          <a:lstStyle/>
          <a:p>
            <a:r>
              <a:rPr lang="en-US" sz="1600" u="sng" dirty="0" smtClean="0">
                <a:solidFill>
                  <a:schemeClr val="bg1">
                    <a:lumMod val="95000"/>
                  </a:schemeClr>
                </a:solidFill>
              </a:rPr>
              <a:t>Learning Objectives: </a:t>
            </a:r>
            <a:r>
              <a:rPr lang="en-US" sz="1600" dirty="0" smtClean="0">
                <a:solidFill>
                  <a:schemeClr val="bg1">
                    <a:lumMod val="95000"/>
                  </a:schemeClr>
                </a:solidFill>
              </a:rPr>
              <a:t>SWBAT </a:t>
            </a:r>
            <a:r>
              <a:rPr lang="en-US" sz="1600" dirty="0">
                <a:solidFill>
                  <a:schemeClr val="bg1">
                    <a:lumMod val="95000"/>
                  </a:schemeClr>
                </a:solidFill>
              </a:rPr>
              <a:t>solve word problems developing and solving their own algebraic equations with fluency</a:t>
            </a:r>
            <a:r>
              <a:rPr lang="en-US" sz="1600" dirty="0" smtClean="0">
                <a:solidFill>
                  <a:schemeClr val="bg1">
                    <a:lumMod val="95000"/>
                  </a:schemeClr>
                </a:solidFill>
              </a:rPr>
              <a:t>.</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dirty="0" smtClean="0">
                <a:solidFill>
                  <a:schemeClr val="bg1">
                    <a:lumMod val="95000"/>
                  </a:schemeClr>
                </a:solidFill>
              </a:rPr>
              <a:t/>
            </a:r>
            <a:br>
              <a:rPr lang="en-US" sz="1600" dirty="0" smtClean="0">
                <a:solidFill>
                  <a:schemeClr val="bg1">
                    <a:lumMod val="95000"/>
                  </a:schemeClr>
                </a:solidFill>
              </a:rPr>
            </a:br>
            <a:r>
              <a:rPr lang="en-US" sz="1600" dirty="0">
                <a:solidFill>
                  <a:schemeClr val="bg1">
                    <a:lumMod val="95000"/>
                  </a:schemeClr>
                </a:solidFill>
              </a:rPr>
              <a:t/>
            </a:r>
            <a:br>
              <a:rPr lang="en-US" sz="1600" dirty="0">
                <a:solidFill>
                  <a:schemeClr val="bg1">
                    <a:lumMod val="95000"/>
                  </a:schemeClr>
                </a:solidFill>
              </a:rPr>
            </a:br>
            <a:r>
              <a:rPr lang="en-US" sz="1600" b="1" dirty="0">
                <a:solidFill>
                  <a:schemeClr val="bg1">
                    <a:lumMod val="95000"/>
                  </a:schemeClr>
                </a:solidFill>
              </a:rPr>
              <a:t>Standards: CCLS:</a:t>
            </a:r>
            <a:r>
              <a:rPr lang="en-US" sz="1600" dirty="0">
                <a:solidFill>
                  <a:schemeClr val="bg1">
                    <a:lumMod val="95000"/>
                  </a:schemeClr>
                </a:solidFill>
              </a:rPr>
              <a:t>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a:t>
            </a:r>
          </a:p>
        </p:txBody>
      </p:sp>
      <p:sp>
        <p:nvSpPr>
          <p:cNvPr id="3" name="Subtitle 2"/>
          <p:cNvSpPr>
            <a:spLocks noGrp="1"/>
          </p:cNvSpPr>
          <p:nvPr>
            <p:ph type="subTitle" idx="1"/>
          </p:nvPr>
        </p:nvSpPr>
        <p:spPr>
          <a:xfrm>
            <a:off x="2895600" y="17417"/>
            <a:ext cx="5562600" cy="6553200"/>
          </a:xfrm>
        </p:spPr>
        <p:txBody>
          <a:bodyPr>
            <a:noAutofit/>
          </a:bodyPr>
          <a:lstStyle/>
          <a:p>
            <a:r>
              <a:rPr lang="en-US" sz="2800" u="sng" dirty="0" smtClean="0"/>
              <a:t>Let’s Review</a:t>
            </a:r>
            <a:r>
              <a:rPr lang="en-US" sz="2800" dirty="0" smtClean="0"/>
              <a:t>:</a:t>
            </a:r>
          </a:p>
          <a:p>
            <a:endParaRPr lang="en-US" sz="2800" dirty="0" smtClean="0"/>
          </a:p>
          <a:p>
            <a:r>
              <a:rPr lang="en-US" sz="2800" dirty="0" smtClean="0"/>
              <a:t>What have we been doing the last few days?</a:t>
            </a:r>
          </a:p>
          <a:p>
            <a:pPr algn="ctr"/>
            <a:r>
              <a:rPr lang="en-US" sz="2800" dirty="0" smtClean="0"/>
              <a:t>Solving Word Problems Using Equations!!!</a:t>
            </a:r>
          </a:p>
          <a:p>
            <a:r>
              <a:rPr lang="en-US" sz="2800" dirty="0" smtClean="0"/>
              <a:t>What are the steps we take to solve these word problems?</a:t>
            </a:r>
          </a:p>
          <a:p>
            <a:r>
              <a:rPr lang="en-US" sz="2800" dirty="0" smtClean="0"/>
              <a:t>	1. Read carefully</a:t>
            </a:r>
          </a:p>
          <a:p>
            <a:r>
              <a:rPr lang="en-US" sz="2800" dirty="0" smtClean="0"/>
              <a:t>	2. Underline keywords</a:t>
            </a:r>
          </a:p>
          <a:p>
            <a:r>
              <a:rPr lang="en-US" sz="2800" dirty="0" smtClean="0"/>
              <a:t>	3. Translate</a:t>
            </a:r>
          </a:p>
          <a:p>
            <a:r>
              <a:rPr lang="en-US" sz="2800" dirty="0" smtClean="0"/>
              <a:t>	4. Solve</a:t>
            </a:r>
          </a:p>
          <a:p>
            <a:r>
              <a:rPr lang="en-US" sz="2800" dirty="0" smtClean="0"/>
              <a:t>	5. Check</a:t>
            </a:r>
            <a:endParaRPr lang="en-US" sz="2400" dirty="0" smtClean="0"/>
          </a:p>
          <a:p>
            <a:endParaRPr lang="en-US" sz="4000" b="1" dirty="0"/>
          </a:p>
          <a:p>
            <a:endParaRPr lang="en-US" sz="4000" dirty="0" smtClean="0"/>
          </a:p>
        </p:txBody>
      </p:sp>
    </p:spTree>
    <p:extLst>
      <p:ext uri="{BB962C8B-B14F-4D97-AF65-F5344CB8AC3E}">
        <p14:creationId xmlns:p14="http://schemas.microsoft.com/office/powerpoint/2010/main" val="21928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Adjacenc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0.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1.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3.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5.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0.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5.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5.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6.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8.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9.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Adjacency</Template>
  <TotalTime>566</TotalTime>
  <Words>2812</Words>
  <Application>Microsoft Office PowerPoint</Application>
  <PresentationFormat>On-screen Show (4:3)</PresentationFormat>
  <Paragraphs>590</Paragraphs>
  <Slides>57</Slides>
  <Notes>0</Notes>
  <HiddenSlides>0</HiddenSlides>
  <MMClips>0</MMClips>
  <ScaleCrop>false</ScaleCrop>
  <HeadingPairs>
    <vt:vector size="4" baseType="variant">
      <vt:variant>
        <vt:lpstr>Theme</vt:lpstr>
      </vt:variant>
      <vt:variant>
        <vt:i4>5</vt:i4>
      </vt:variant>
      <vt:variant>
        <vt:lpstr>Slide Titles</vt:lpstr>
      </vt:variant>
      <vt:variant>
        <vt:i4>57</vt:i4>
      </vt:variant>
    </vt:vector>
  </HeadingPairs>
  <TitlesOfParts>
    <vt:vector size="62" baseType="lpstr">
      <vt:lpstr>Adjacency</vt:lpstr>
      <vt:lpstr>Solstice</vt:lpstr>
      <vt:lpstr>Module</vt:lpstr>
      <vt:lpstr>Summer</vt:lpstr>
      <vt:lpstr>Concourse</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factor linear expressions with rational coefficients.            Standards: CCLS: 7.EE.1 Apply properties of operations as strategies to add, subtract, factor, and expand linear expressions with rational coefficients.</vt:lpstr>
      <vt:lpstr>Learning Objectives: SWBAT solve multi-step mathematical problems with rational number.           Standards: CCLS: 7.EE.3 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vt:lpstr>
      <vt:lpstr>Learning Objectives: SWBAT solve multi-step mathematical problems with rational number.           Standards: CCLS: 7.EE.3 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vt:lpstr>
      <vt:lpstr>Learning Objectives: SWBAT solve multi-step mathematical problems with rational number.           Standards: CCLS: 7.EE.3 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vt:lpstr>
      <vt:lpstr>Learning Objectives: SWBAT solve multi-step mathematical problems with rational number.           Standards: CCLS: 7.EE.3 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vt:lpstr>
      <vt:lpstr>Learning Objectives: SWBAT solve multi-step mathematical problems with rational number.           Standards: CCLS: 7.EE.3 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vt:lpstr>
      <vt:lpstr>Learning Objectives: SWBAT solve multi-step mathematical problems with rational number.           Standards: CCLS: 7.EE.3 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understand solving an inequality and write an inequality in the form of x&gt;c or x&lt;c.          Standards: CCLS: 6.EE.5 Understand solving an equation or inequality as a process of answering a question: which values from a specified set, if any, make the equation or inequality true? Use substitution to determine whether a given number in a specified set makes an equation or inequality true.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represent solutions of inequalities on a number line.                  Standards: CCLS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represent solutions of inequalities on a number line.                  Standards: CCLS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represent solutions of inequalities on a number line.                  Standards: CCLS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represent solutions of inequalities on a number line.                  Standards: CCLS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represent solutions of inequalities on a number line.                  Standards: CCLS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represent solutions of inequalities on a number line.                  Standards: CCLS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represent solutions of inequalities on a number line.                  Standards: CCLS 6.EE.8 Write an inequality of the form x &gt; c or x &lt; c to represent a constraint or condition in a real-world or mathematical problem. Recognize that inequalities of the form x &gt; c or x &lt; c have infinitely many solutions; represent solutions of such inequalities on number line diagrams.  </vt:lpstr>
      <vt:lpstr>Learning Objectives: SWBAT create a math reference book using foldables in order to remember the steps to solve word problems.         Standards: CCLS 6.EE.2,6.EE.3, 6.EE.5, 6.EE.8, 7.EE.1, 7.EE.2, 7.EE.4 Students use properties of operations to generate equivalent expressions. Students understand that rewriting an  expression in different forms in a problem context can shed light on the problem and how the quantities are related. They also use variables to represent quantities in a real-world or mathematical problem and construct simple equations and inequalities to solve problems. The Mathematical Practices should be evident throughout instruction and connected to the content addressed in this unit. Students should engage in mathematical tasks that provide an  opportunity to connect content and practices. </vt:lpstr>
      <vt:lpstr>Learning Objectives: SWBAT create a math reference book using foldables in order to remember the steps to solve word problems.         Standards: CCLS 6.EE.2,6.EE.3, 6.EE.5, 6.EE.8, 7.EE.1, 7.EE.2, 7.EE.4 Students use properties of operations to generate equivalent expressions. Students understand that rewriting an  expression in different forms in a problem context can shed light on the problem and how the quantities are related. They also use variables to represent quantities in a real-world or mathematical problem and construct simple equations and inequalities to solve problems. The Mathematical Practices should be evident throughout instruction and connected to the content addressed in this unit. Students should engage in mathematical tasks that provide an  opportunity to connect content and practices. </vt:lpstr>
      <vt:lpstr>Learning Objectives: SWBAT create a math reference book using foldables in order to remember the steps to solve word problems.         Standards: CCLS 6.EE.2,6.EE.3, 6.EE.5, 6.EE.8, 7.EE.1, 7.EE.2, 7.EE.4 Students use properties of operations to generate equivalent expressions. Students understand that rewriting an  expression in different forms in a problem context can shed light on the problem and how the quantities are related. They also use variables to represent quantities in a real-world or mathematical problem and construct simple equations and inequalities to solve problems. The Mathematical Practices should be evident throughout instruction and connected to the content addressed in this unit. Students should engage in mathematical tasks that provide an  opportunity to connect content and practices.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lpstr>Learning Objectives: SWBAT graph the solution set and interpret it in the context of the problem.              Standards: CCLS 7.EE4b Solve word problems leading to inequalities of the form px + q &gt; r or px + q &lt; r, where p, q, and r are specific rational numbers. Graph the solution set of the inequality and interpret it in the context of the problem. For example: As a salesperson, you are paid $50 per week plus $3 per sale. This week you want your pay to be at least $100.  Write an inequality for the number of sales you need to make, and describe the solutions.  </vt:lpstr>
    </vt:vector>
  </TitlesOfParts>
  <Company>Molloy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 SWBAT solve word problems developing and solving their own algebraic equations with fluency.                Standards: CCLS: 7.EE.4a Solve word problems leading to equations of the form  px+q=r and p(x+q)=r, where p, q, and r are specific rational numbers.  Solve equations of these forms fluently.  Compare an algebraic solution to an arithmetic solution, identifying the sequence of the operations used in each approach.</dc:title>
  <dc:creator>Kaleigh</dc:creator>
  <cp:lastModifiedBy>Kaleigh</cp:lastModifiedBy>
  <cp:revision>54</cp:revision>
  <dcterms:created xsi:type="dcterms:W3CDTF">2013-02-13T01:54:45Z</dcterms:created>
  <dcterms:modified xsi:type="dcterms:W3CDTF">2013-03-17T17:26:16Z</dcterms:modified>
</cp:coreProperties>
</file>