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DD09"/>
    <a:srgbClr val="EB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2F20-544F-4224-9DB4-E328951037FC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234F-BABD-4AAE-9C48-D19F33670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95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2F20-544F-4224-9DB4-E328951037FC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234F-BABD-4AAE-9C48-D19F33670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80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2F20-544F-4224-9DB4-E328951037FC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234F-BABD-4AAE-9C48-D19F33670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09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2F20-544F-4224-9DB4-E328951037FC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234F-BABD-4AAE-9C48-D19F33670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65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2F20-544F-4224-9DB4-E328951037FC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234F-BABD-4AAE-9C48-D19F33670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9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2F20-544F-4224-9DB4-E328951037FC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234F-BABD-4AAE-9C48-D19F33670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98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2F20-544F-4224-9DB4-E328951037FC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234F-BABD-4AAE-9C48-D19F33670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4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2F20-544F-4224-9DB4-E328951037FC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234F-BABD-4AAE-9C48-D19F33670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2F20-544F-4224-9DB4-E328951037FC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234F-BABD-4AAE-9C48-D19F33670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2F20-544F-4224-9DB4-E328951037FC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234F-BABD-4AAE-9C48-D19F33670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7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2F20-544F-4224-9DB4-E328951037FC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234F-BABD-4AAE-9C48-D19F33670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2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A2F20-544F-4224-9DB4-E328951037FC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4234F-BABD-4AAE-9C48-D19F33670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6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2667000" cy="6858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1800" u="sng" dirty="0" smtClean="0">
                <a:solidFill>
                  <a:schemeClr val="bg1"/>
                </a:solidFill>
                <a:latin typeface="Baskerville Old Face" pitchFamily="18" charset="0"/>
              </a:rPr>
              <a:t>Instructional Objective</a:t>
            </a: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>: </a:t>
            </a:r>
            <a: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  <a:t>After the completion of a class discussion on thunderstorms, the students will be able to list facts that they learned about thunderstorms in the “What I Learned” section of a KWL chart.  The students will be able to list at least two facts about thunderstorms that they learned during the lesson</a:t>
            </a: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>.</a:t>
            </a:r>
            <a:b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u="sng" dirty="0" smtClean="0">
                <a:solidFill>
                  <a:schemeClr val="bg1"/>
                </a:solidFill>
                <a:latin typeface="Baskerville Old Face" pitchFamily="18" charset="0"/>
              </a:rPr>
              <a:t>Standard</a:t>
            </a: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>: PS 2.2p </a:t>
            </a:r>
            <a:r>
              <a:rPr lang="en-US" sz="1800" i="1" dirty="0">
                <a:solidFill>
                  <a:schemeClr val="bg1"/>
                </a:solidFill>
                <a:latin typeface="Baskerville Old Face" pitchFamily="18" charset="0"/>
              </a:rPr>
              <a:t>Hazardous weather conditions include thunderstorms, tornadoes, hurricanes, ice storms, and blizzards. Humans can prepare for and respond to these conditions if given sufficient warning.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76200"/>
            <a:ext cx="6477000" cy="6553200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  <a:latin typeface="Baskerville Old Face" pitchFamily="18" charset="0"/>
              </a:rPr>
              <a:t>Aim</a:t>
            </a:r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: What are thunderstorms?</a:t>
            </a:r>
          </a:p>
          <a:p>
            <a:endParaRPr lang="en-US" dirty="0">
              <a:solidFill>
                <a:schemeClr val="bg1"/>
              </a:solidFill>
              <a:latin typeface="Baskerville Old Face" pitchFamily="18" charset="0"/>
            </a:endParaRPr>
          </a:p>
          <a:p>
            <a:pPr algn="l"/>
            <a:r>
              <a:rPr lang="en-US" sz="2400" u="sng" dirty="0" smtClean="0">
                <a:solidFill>
                  <a:schemeClr val="bg1"/>
                </a:solidFill>
                <a:latin typeface="Baskerville Old Face" pitchFamily="18" charset="0"/>
              </a:rPr>
              <a:t>Do Now</a:t>
            </a:r>
            <a:r>
              <a:rPr lang="en-US" sz="2400" dirty="0" smtClean="0">
                <a:solidFill>
                  <a:schemeClr val="bg1"/>
                </a:solidFill>
                <a:latin typeface="Baskerville Old Face" pitchFamily="18" charset="0"/>
              </a:rPr>
              <a:t>: Please take a seat, take out a notebook and pen, and prepare to hear a story.</a:t>
            </a:r>
          </a:p>
          <a:p>
            <a:pPr algn="l"/>
            <a:endParaRPr lang="en-US" sz="2400" u="sng" dirty="0">
              <a:solidFill>
                <a:schemeClr val="bg1"/>
              </a:solidFill>
              <a:latin typeface="Baskerville Old Face" pitchFamily="18" charset="0"/>
            </a:endParaRPr>
          </a:p>
          <a:p>
            <a:pPr algn="l"/>
            <a:endParaRPr lang="en-US" sz="2400" u="sng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pic>
        <p:nvPicPr>
          <p:cNvPr id="5" name="MS91022055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9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2667000" cy="6858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1800" u="sng" dirty="0" smtClean="0">
                <a:solidFill>
                  <a:schemeClr val="bg1"/>
                </a:solidFill>
                <a:latin typeface="Baskerville Old Face" pitchFamily="18" charset="0"/>
              </a:rPr>
              <a:t>Instructional Objective</a:t>
            </a: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>: </a:t>
            </a:r>
            <a: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  <a:t>After the completion of a class discussion on thunderstorms, the students will be able to list facts that they learned about thunderstorms in the “What I Learned” section of a KWL chart.  The students will be able to list at least two facts about thunderstorms that they learned during the lesson</a:t>
            </a: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>.</a:t>
            </a:r>
            <a:b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u="sng" dirty="0" smtClean="0">
                <a:solidFill>
                  <a:schemeClr val="bg1"/>
                </a:solidFill>
                <a:latin typeface="Baskerville Old Face" pitchFamily="18" charset="0"/>
              </a:rPr>
              <a:t>Standard</a:t>
            </a: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>: PS 2.2p </a:t>
            </a:r>
            <a:r>
              <a:rPr lang="en-US" sz="1800" i="1" dirty="0">
                <a:solidFill>
                  <a:schemeClr val="bg1"/>
                </a:solidFill>
                <a:latin typeface="Baskerville Old Face" pitchFamily="18" charset="0"/>
              </a:rPr>
              <a:t>Hazardous weather conditions include thunderstorms, tornadoes, hurricanes, ice storms, and blizzards. Humans can prepare for and respond to these conditions if given sufficient warning.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76200"/>
            <a:ext cx="6477000" cy="609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Tell Me What You…</a:t>
            </a:r>
            <a:endParaRPr lang="en-US" sz="2400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pPr algn="l"/>
            <a:endParaRPr lang="en-US" sz="2400" u="sng" dirty="0">
              <a:solidFill>
                <a:schemeClr val="bg1"/>
              </a:solidFill>
              <a:latin typeface="Baskerville Old Face" pitchFamily="18" charset="0"/>
            </a:endParaRPr>
          </a:p>
          <a:p>
            <a:pPr algn="l"/>
            <a:endParaRPr lang="en-US" sz="2400" u="sng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339875"/>
              </p:ext>
            </p:extLst>
          </p:nvPr>
        </p:nvGraphicFramePr>
        <p:xfrm>
          <a:off x="2895600" y="838200"/>
          <a:ext cx="609600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8175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askerville Old Face" pitchFamily="18" charset="0"/>
                        </a:rPr>
                        <a:t>Saw</a:t>
                      </a:r>
                      <a:endParaRPr lang="en-US" dirty="0">
                        <a:latin typeface="Baskerville Old Face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askerville Old Face" pitchFamily="18" charset="0"/>
                        </a:rPr>
                        <a:t>Heard</a:t>
                      </a:r>
                      <a:endParaRPr lang="en-US" dirty="0">
                        <a:latin typeface="Baskerville Old Face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askerville Old Face" pitchFamily="18" charset="0"/>
                        </a:rPr>
                        <a:t>Tasted</a:t>
                      </a:r>
                      <a:endParaRPr lang="en-US" dirty="0">
                        <a:latin typeface="Baskerville Old Face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askerville Old Face" pitchFamily="18" charset="0"/>
                        </a:rPr>
                        <a:t>Smelled</a:t>
                      </a:r>
                      <a:endParaRPr lang="en-US" dirty="0">
                        <a:latin typeface="Baskerville Old Face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askerville Old Face" pitchFamily="18" charset="0"/>
                        </a:rPr>
                        <a:t>Felt</a:t>
                      </a:r>
                      <a:endParaRPr lang="en-US" dirty="0">
                        <a:latin typeface="Baskerville Old Face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973619">
                <a:tc>
                  <a:txBody>
                    <a:bodyPr/>
                    <a:lstStyle/>
                    <a:p>
                      <a:endParaRPr lang="en-US">
                        <a:latin typeface="Baskerville Old Face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Baskerville Old Face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Baskerville Old Face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Baskerville Old Face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Baskerville Old Face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15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2667000" cy="6858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1800" u="sng" dirty="0" smtClean="0">
                <a:solidFill>
                  <a:schemeClr val="bg1"/>
                </a:solidFill>
                <a:latin typeface="Baskerville Old Face" pitchFamily="18" charset="0"/>
              </a:rPr>
              <a:t>Instructional Objective</a:t>
            </a: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>: </a:t>
            </a:r>
            <a: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  <a:t>After the completion of a class discussion on thunderstorms, the students will be able to list facts that they learned about thunderstorms in the “What I Learned” section of a KWL chart.  The students will be able to list at least two facts about thunderstorms that they learned during the lesson</a:t>
            </a: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>.</a:t>
            </a:r>
            <a:b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u="sng" dirty="0" smtClean="0">
                <a:solidFill>
                  <a:schemeClr val="bg1"/>
                </a:solidFill>
                <a:latin typeface="Baskerville Old Face" pitchFamily="18" charset="0"/>
              </a:rPr>
              <a:t>Standard</a:t>
            </a: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>: PS 2.2p </a:t>
            </a:r>
            <a:r>
              <a:rPr lang="en-US" sz="1800" i="1" dirty="0">
                <a:solidFill>
                  <a:schemeClr val="bg1"/>
                </a:solidFill>
                <a:latin typeface="Baskerville Old Face" pitchFamily="18" charset="0"/>
              </a:rPr>
              <a:t>Hazardous weather conditions include thunderstorms, tornadoes, hurricanes, ice storms, and blizzards. Humans can prepare for and respond to these conditions if given sufficient warning.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81000"/>
            <a:ext cx="6096000" cy="5943600"/>
          </a:xfrm>
          <a:solidFill>
            <a:schemeClr val="tx1">
              <a:alpha val="46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Baskerville Old Face" pitchFamily="18" charset="0"/>
              </a:rPr>
              <a:t>Now…</a:t>
            </a:r>
          </a:p>
          <a:p>
            <a:r>
              <a:rPr lang="en-US" sz="1600" b="1" dirty="0">
                <a:solidFill>
                  <a:srgbClr val="FFFF00"/>
                </a:solidFill>
                <a:latin typeface="Baskerville Old Face" pitchFamily="18" charset="0"/>
              </a:rPr>
              <a:t> </a:t>
            </a:r>
            <a:endParaRPr lang="en-US" sz="1600" b="1" dirty="0" smtClean="0">
              <a:solidFill>
                <a:srgbClr val="FFFF00"/>
              </a:solidFill>
              <a:latin typeface="Baskerville Old Face" pitchFamily="18" charset="0"/>
            </a:endParaRPr>
          </a:p>
          <a:p>
            <a:pPr algn="l"/>
            <a:r>
              <a:rPr lang="en-US" sz="2400" b="1" dirty="0" smtClean="0">
                <a:solidFill>
                  <a:srgbClr val="FFFF00"/>
                </a:solidFill>
                <a:latin typeface="Baskerville Old Face" pitchFamily="18" charset="0"/>
              </a:rPr>
              <a:t>I’m going to come around with Post-Its.</a:t>
            </a:r>
          </a:p>
          <a:p>
            <a:pPr algn="l"/>
            <a:endParaRPr lang="en-US" sz="2400" b="1" dirty="0">
              <a:solidFill>
                <a:srgbClr val="FFFF00"/>
              </a:solidFill>
              <a:latin typeface="Baskerville Old Face" pitchFamily="18" charset="0"/>
            </a:endParaRPr>
          </a:p>
          <a:p>
            <a:pPr algn="l"/>
            <a:r>
              <a:rPr lang="en-US" sz="2400" b="1" dirty="0" smtClean="0">
                <a:solidFill>
                  <a:srgbClr val="FFFF00"/>
                </a:solidFill>
                <a:latin typeface="Baskerville Old Face" pitchFamily="18" charset="0"/>
              </a:rPr>
              <a:t>Each of you will get a stack of them.</a:t>
            </a:r>
          </a:p>
          <a:p>
            <a:pPr algn="l"/>
            <a:endParaRPr lang="en-US" sz="2400" b="1" dirty="0">
              <a:solidFill>
                <a:srgbClr val="FFFF00"/>
              </a:solidFill>
              <a:latin typeface="Baskerville Old Face" pitchFamily="18" charset="0"/>
            </a:endParaRPr>
          </a:p>
          <a:p>
            <a:pPr algn="l"/>
            <a:r>
              <a:rPr lang="en-US" sz="2400" b="1" dirty="0" smtClean="0">
                <a:solidFill>
                  <a:srgbClr val="FFFF00"/>
                </a:solidFill>
                <a:latin typeface="Baskerville Old Face" pitchFamily="18" charset="0"/>
              </a:rPr>
              <a:t>Write what you already know about thunderstorms on a few of them and then what you what to know about thunderstorms on a few others.</a:t>
            </a:r>
          </a:p>
          <a:p>
            <a:pPr algn="l"/>
            <a:endParaRPr lang="en-US" sz="2400" b="1" dirty="0">
              <a:solidFill>
                <a:srgbClr val="FFFF00"/>
              </a:solidFill>
              <a:latin typeface="Baskerville Old Face" pitchFamily="18" charset="0"/>
            </a:endParaRPr>
          </a:p>
          <a:p>
            <a:pPr algn="l"/>
            <a:r>
              <a:rPr lang="en-US" sz="2400" b="1" dirty="0" smtClean="0">
                <a:solidFill>
                  <a:srgbClr val="FFFF00"/>
                </a:solidFill>
                <a:latin typeface="Baskerville Old Face" pitchFamily="18" charset="0"/>
              </a:rPr>
              <a:t>Place your Post-Its where they belong on the KWL chart on the board.</a:t>
            </a:r>
          </a:p>
          <a:p>
            <a:pPr algn="l"/>
            <a:endParaRPr lang="en-US" sz="2400" b="1" dirty="0">
              <a:solidFill>
                <a:srgbClr val="FFFF00"/>
              </a:solidFill>
              <a:latin typeface="Baskerville Old Face" pitchFamily="18" charset="0"/>
            </a:endParaRPr>
          </a:p>
          <a:p>
            <a:pPr algn="l"/>
            <a:r>
              <a:rPr lang="en-US" sz="2400" b="1" dirty="0" smtClean="0">
                <a:solidFill>
                  <a:srgbClr val="FFFF00"/>
                </a:solidFill>
                <a:latin typeface="Baskerville Old Face" pitchFamily="18" charset="0"/>
              </a:rPr>
              <a:t>Let’s discuss THUNDERSTORMS!!!</a:t>
            </a:r>
          </a:p>
        </p:txBody>
      </p:sp>
    </p:spTree>
    <p:extLst>
      <p:ext uri="{BB962C8B-B14F-4D97-AF65-F5344CB8AC3E}">
        <p14:creationId xmlns:p14="http://schemas.microsoft.com/office/powerpoint/2010/main" val="80801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2667000" cy="6858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1800" u="sng" dirty="0" smtClean="0">
                <a:solidFill>
                  <a:schemeClr val="bg1"/>
                </a:solidFill>
                <a:latin typeface="Baskerville Old Face" pitchFamily="18" charset="0"/>
              </a:rPr>
              <a:t>Instructional Objective</a:t>
            </a: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>: </a:t>
            </a:r>
            <a: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  <a:t>After the completion of a class discussion on thunderstorms, the students will be able to list facts that they learned about thunderstorms in the “What I Learned” section of a KWL chart.  The students will be able to list at least two facts about thunderstorms that they learned during the lesson</a:t>
            </a: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>.</a:t>
            </a:r>
            <a:b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u="sng" dirty="0" smtClean="0">
                <a:solidFill>
                  <a:schemeClr val="bg1"/>
                </a:solidFill>
                <a:latin typeface="Baskerville Old Face" pitchFamily="18" charset="0"/>
              </a:rPr>
              <a:t>Standard</a:t>
            </a: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>: PS 2.2p </a:t>
            </a:r>
            <a:r>
              <a:rPr lang="en-US" sz="1800" i="1" dirty="0">
                <a:solidFill>
                  <a:schemeClr val="bg1"/>
                </a:solidFill>
                <a:latin typeface="Baskerville Old Face" pitchFamily="18" charset="0"/>
              </a:rPr>
              <a:t>Hazardous weather conditions include thunderstorms, tornadoes, hurricanes, ice storms, and blizzards. Humans can prepare for and respond to these conditions if given sufficient warning.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0"/>
            <a:ext cx="6477000" cy="6858000"/>
          </a:xfrm>
          <a:solidFill>
            <a:schemeClr val="tx1">
              <a:alpha val="5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Baskerville Old Face" pitchFamily="18" charset="0"/>
              </a:rPr>
              <a:t>What is a Thunderstorm?</a:t>
            </a:r>
          </a:p>
          <a:p>
            <a:pPr algn="l"/>
            <a:r>
              <a:rPr lang="en-US" sz="2400" b="1" dirty="0" smtClean="0">
                <a:solidFill>
                  <a:srgbClr val="FFFF00"/>
                </a:solidFill>
                <a:latin typeface="Baskerville Old Face" pitchFamily="18" charset="0"/>
              </a:rPr>
              <a:t>A thunderstorm is a storm with heavy rain, lightning, thunder roars and possibly hail.</a:t>
            </a:r>
          </a:p>
          <a:p>
            <a:pPr algn="l"/>
            <a:endParaRPr lang="en-US" sz="2400" b="1" dirty="0">
              <a:solidFill>
                <a:srgbClr val="FFFF00"/>
              </a:solidFill>
              <a:latin typeface="Baskerville Old Face" pitchFamily="18" charset="0"/>
            </a:endParaRPr>
          </a:p>
          <a:p>
            <a:pPr marL="342900" indent="-342900" algn="l">
              <a:buClr>
                <a:srgbClr val="FFFF00"/>
              </a:buClr>
              <a:buFont typeface="Webdings" pitchFamily="18" charset="2"/>
              <a:buChar char=""/>
            </a:pPr>
            <a:r>
              <a:rPr lang="en-US" sz="2400" b="1" dirty="0" smtClean="0">
                <a:solidFill>
                  <a:srgbClr val="FFFF00"/>
                </a:solidFill>
                <a:latin typeface="Baskerville Old Face" pitchFamily="18" charset="0"/>
              </a:rPr>
              <a:t>They occur along cold fronts and in masses of warm, moist air.  In these conditions, the warm, moist air is forced upward where it condenses and forms large CUMULONIMBUS clouds.</a:t>
            </a:r>
          </a:p>
          <a:p>
            <a:pPr marL="342900" indent="-342900" algn="l">
              <a:buClr>
                <a:srgbClr val="FFFF00"/>
              </a:buClr>
              <a:buFont typeface="Webdings" pitchFamily="18" charset="2"/>
              <a:buChar char=""/>
            </a:pPr>
            <a:endParaRPr lang="en-US" sz="2400" b="1" dirty="0">
              <a:solidFill>
                <a:srgbClr val="FFFF00"/>
              </a:solidFill>
              <a:latin typeface="Baskerville Old Face" pitchFamily="18" charset="0"/>
            </a:endParaRPr>
          </a:p>
          <a:p>
            <a:pPr marL="342900" indent="-342900" algn="l">
              <a:buClr>
                <a:srgbClr val="FFFF00"/>
              </a:buClr>
              <a:buFont typeface="Webdings" pitchFamily="18" charset="2"/>
              <a:buChar char=""/>
            </a:pPr>
            <a:r>
              <a:rPr lang="en-US" sz="2400" b="1" dirty="0" smtClean="0">
                <a:solidFill>
                  <a:srgbClr val="FFFF00"/>
                </a:solidFill>
                <a:latin typeface="Baskerville Old Face" pitchFamily="18" charset="0"/>
              </a:rPr>
              <a:t>As the air condenses, it begins to cool and sinks back down to Earth’s surface.</a:t>
            </a:r>
          </a:p>
          <a:p>
            <a:pPr marL="342900" indent="-342900" algn="l">
              <a:buClr>
                <a:srgbClr val="FFFF00"/>
              </a:buClr>
              <a:buFont typeface="Webdings" pitchFamily="18" charset="2"/>
              <a:buChar char=""/>
            </a:pPr>
            <a:endParaRPr lang="en-US" sz="2400" b="1" dirty="0">
              <a:solidFill>
                <a:srgbClr val="FFFF00"/>
              </a:solidFill>
              <a:latin typeface="Baskerville Old Face" pitchFamily="18" charset="0"/>
            </a:endParaRPr>
          </a:p>
          <a:p>
            <a:pPr marL="342900" indent="-342900" algn="l">
              <a:buClr>
                <a:srgbClr val="FFFF00"/>
              </a:buClr>
              <a:buFont typeface="Webdings" pitchFamily="18" charset="2"/>
              <a:buChar char=""/>
            </a:pPr>
            <a:r>
              <a:rPr lang="en-US" sz="2400" b="1" dirty="0" smtClean="0">
                <a:solidFill>
                  <a:srgbClr val="FFFF00"/>
                </a:solidFill>
                <a:latin typeface="Baskerville Old Face" pitchFamily="18" charset="0"/>
              </a:rPr>
              <a:t>This quick rising and sinking of air forms strong winds called updrafts which hold water droplets and ice pellets in the cloud, allowing them to grow large.</a:t>
            </a:r>
          </a:p>
          <a:p>
            <a:pPr marL="342900" indent="-342900" algn="l">
              <a:buClr>
                <a:srgbClr val="FFFF00"/>
              </a:buClr>
              <a:buFont typeface="Webdings" pitchFamily="18" charset="2"/>
              <a:buChar char=""/>
            </a:pPr>
            <a:endParaRPr lang="en-US" sz="2400" b="1" dirty="0">
              <a:solidFill>
                <a:srgbClr val="FFFF00"/>
              </a:solidFill>
              <a:latin typeface="Baskerville Old Face" pitchFamily="18" charset="0"/>
            </a:endParaRPr>
          </a:p>
          <a:p>
            <a:pPr marL="342900" indent="-342900" algn="l">
              <a:buClr>
                <a:srgbClr val="FFFF00"/>
              </a:buClr>
              <a:buFont typeface="Webdings" pitchFamily="18" charset="2"/>
              <a:buChar char=""/>
            </a:pPr>
            <a:r>
              <a:rPr lang="en-US" sz="2400" b="1" dirty="0" smtClean="0">
                <a:solidFill>
                  <a:srgbClr val="FFFF00"/>
                </a:solidFill>
                <a:latin typeface="Baskerville Old Face" pitchFamily="18" charset="0"/>
              </a:rPr>
              <a:t>They mainly happen during the summer months.</a:t>
            </a:r>
          </a:p>
          <a:p>
            <a:pPr marL="342900" indent="-342900" algn="l">
              <a:buClr>
                <a:srgbClr val="FFFF00"/>
              </a:buClr>
              <a:buFont typeface="Webdings" pitchFamily="18" charset="2"/>
              <a:buChar char=""/>
            </a:pPr>
            <a:endParaRPr lang="en-US" sz="2400" b="1" dirty="0">
              <a:solidFill>
                <a:srgbClr val="FFFF00"/>
              </a:solidFill>
              <a:latin typeface="Baskerville Old Face" pitchFamily="18" charset="0"/>
            </a:endParaRPr>
          </a:p>
          <a:p>
            <a:pPr marL="342900" indent="-342900" algn="l">
              <a:buClr>
                <a:srgbClr val="FFFF00"/>
              </a:buClr>
              <a:buFont typeface="Webdings" pitchFamily="18" charset="2"/>
              <a:buChar char=""/>
            </a:pPr>
            <a:r>
              <a:rPr lang="en-US" sz="2400" b="1" dirty="0" smtClean="0">
                <a:solidFill>
                  <a:srgbClr val="FFFF00"/>
                </a:solidFill>
                <a:latin typeface="Baskerville Old Face" pitchFamily="18" charset="0"/>
              </a:rPr>
              <a:t>They are the most common form of severe weather.</a:t>
            </a:r>
          </a:p>
          <a:p>
            <a:pPr marL="342900" indent="-342900" algn="l">
              <a:buClr>
                <a:srgbClr val="FFFF00"/>
              </a:buClr>
              <a:buFont typeface="Webdings" pitchFamily="18" charset="2"/>
              <a:buChar char=""/>
            </a:pPr>
            <a:endParaRPr lang="en-US" sz="2400" b="1" dirty="0">
              <a:solidFill>
                <a:srgbClr val="FFFF00"/>
              </a:solidFill>
              <a:latin typeface="Baskerville Old Face" pitchFamily="18" charset="0"/>
            </a:endParaRPr>
          </a:p>
          <a:p>
            <a:pPr marL="342900" indent="-342900" algn="l">
              <a:buClr>
                <a:srgbClr val="FFFF00"/>
              </a:buClr>
              <a:buFont typeface="Webdings" pitchFamily="18" charset="2"/>
              <a:buChar char=""/>
            </a:pPr>
            <a:endParaRPr lang="en-US" sz="2400" b="1" dirty="0" smtClean="0">
              <a:solidFill>
                <a:srgbClr val="FFFF00"/>
              </a:solidFill>
              <a:latin typeface="Baskerville Old Face" pitchFamily="18" charset="0"/>
            </a:endParaRPr>
          </a:p>
          <a:p>
            <a:pPr algn="l"/>
            <a:endParaRPr lang="en-US" sz="2400" b="1" dirty="0">
              <a:solidFill>
                <a:srgbClr val="FFFF00"/>
              </a:solidFill>
              <a:latin typeface="Baskerville Old Face" pitchFamily="18" charset="0"/>
            </a:endParaRPr>
          </a:p>
          <a:p>
            <a:pPr algn="l"/>
            <a:endParaRPr lang="en-US" sz="2400" b="1" dirty="0" smtClean="0">
              <a:solidFill>
                <a:srgbClr val="FFFF00"/>
              </a:solidFill>
              <a:latin typeface="Baskerville Old Face" pitchFamily="18" charset="0"/>
            </a:endParaRPr>
          </a:p>
          <a:p>
            <a:pPr algn="l"/>
            <a:endParaRPr lang="en-US" sz="2400" u="sng" dirty="0">
              <a:solidFill>
                <a:schemeClr val="bg1"/>
              </a:solidFill>
              <a:latin typeface="Baskerville Old Face" pitchFamily="18" charset="0"/>
            </a:endParaRPr>
          </a:p>
          <a:p>
            <a:pPr algn="l"/>
            <a:endParaRPr lang="en-US" sz="2400" u="sng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74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2667000" cy="6858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1800" u="sng" dirty="0" smtClean="0">
                <a:solidFill>
                  <a:schemeClr val="bg1"/>
                </a:solidFill>
                <a:latin typeface="Baskerville Old Face" pitchFamily="18" charset="0"/>
              </a:rPr>
              <a:t>Instructional Objective</a:t>
            </a: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>: </a:t>
            </a:r>
            <a: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  <a:t>After the completion of a class discussion on thunderstorms, the students will be able to list facts that they learned about thunderstorms in the “What I Learned” section of a KWL chart.  The students will be able to list at least two facts about thunderstorms that they learned during the lesson</a:t>
            </a: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>.</a:t>
            </a:r>
            <a:b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u="sng" dirty="0" smtClean="0">
                <a:solidFill>
                  <a:schemeClr val="bg1"/>
                </a:solidFill>
                <a:latin typeface="Baskerville Old Face" pitchFamily="18" charset="0"/>
              </a:rPr>
              <a:t>Standard</a:t>
            </a: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>: PS 2.2p </a:t>
            </a:r>
            <a:r>
              <a:rPr lang="en-US" sz="1800" i="1" dirty="0">
                <a:solidFill>
                  <a:schemeClr val="bg1"/>
                </a:solidFill>
                <a:latin typeface="Baskerville Old Face" pitchFamily="18" charset="0"/>
              </a:rPr>
              <a:t>Hazardous weather conditions include thunderstorms, tornadoes, hurricanes, ice storms, and blizzards. Humans can prepare for and respond to these conditions if given sufficient warning.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0"/>
            <a:ext cx="6477000" cy="6858000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Baskerville Old Face" pitchFamily="18" charset="0"/>
              </a:rPr>
              <a:t>What is Lightning?</a:t>
            </a:r>
          </a:p>
          <a:p>
            <a:r>
              <a:rPr lang="en-US" sz="1600" dirty="0">
                <a:solidFill>
                  <a:srgbClr val="FFFF00"/>
                </a:solidFill>
                <a:latin typeface="Baskerville Old Face" pitchFamily="18" charset="0"/>
              </a:rPr>
              <a:t> </a:t>
            </a:r>
            <a:endParaRPr lang="en-US" sz="1600" dirty="0" smtClean="0">
              <a:solidFill>
                <a:srgbClr val="FFFF00"/>
              </a:solidFill>
              <a:latin typeface="Baskerville Old Face" pitchFamily="18" charset="0"/>
            </a:endParaRPr>
          </a:p>
          <a:p>
            <a:pPr marL="342900" indent="-342900" algn="l">
              <a:buClr>
                <a:srgbClr val="FFFF00"/>
              </a:buClr>
              <a:buFont typeface="Webdings" pitchFamily="18" charset="2"/>
              <a:buChar char="Ü"/>
            </a:pPr>
            <a:r>
              <a:rPr lang="en-US" sz="2400" b="1" dirty="0" smtClean="0">
                <a:solidFill>
                  <a:srgbClr val="FFFF00"/>
                </a:solidFill>
                <a:latin typeface="Baskerville Old Face" pitchFamily="18" charset="0"/>
              </a:rPr>
              <a:t>The rapid rising and sinking molecules inside the cloud rub together, creating static electricity.</a:t>
            </a:r>
          </a:p>
          <a:p>
            <a:pPr marL="342900" indent="-342900" algn="l">
              <a:buClr>
                <a:srgbClr val="FFFF00"/>
              </a:buClr>
              <a:buFont typeface="Webdings" pitchFamily="18" charset="2"/>
              <a:buChar char="Ü"/>
            </a:pPr>
            <a:endParaRPr lang="en-US" sz="2400" b="1" dirty="0">
              <a:solidFill>
                <a:srgbClr val="FFFF00"/>
              </a:solidFill>
              <a:latin typeface="Baskerville Old Face" pitchFamily="18" charset="0"/>
            </a:endParaRPr>
          </a:p>
          <a:p>
            <a:pPr marL="342900" indent="-342900" algn="l">
              <a:buClr>
                <a:srgbClr val="FFFF00"/>
              </a:buClr>
              <a:buFont typeface="Webdings" pitchFamily="18" charset="2"/>
              <a:buChar char="Ü"/>
            </a:pPr>
            <a:r>
              <a:rPr lang="en-US" sz="2400" b="1" dirty="0" smtClean="0">
                <a:solidFill>
                  <a:srgbClr val="FFFF00"/>
                </a:solidFill>
                <a:latin typeface="Baskerville Old Face" pitchFamily="18" charset="0"/>
              </a:rPr>
              <a:t>The release of this energy is LIGHTNING.</a:t>
            </a:r>
          </a:p>
          <a:p>
            <a:pPr marL="342900" indent="-342900" algn="l">
              <a:buClr>
                <a:srgbClr val="FFFF00"/>
              </a:buClr>
              <a:buFont typeface="Webdings" pitchFamily="18" charset="2"/>
              <a:buChar char="Ü"/>
            </a:pPr>
            <a:endParaRPr lang="en-US" sz="2400" b="1" dirty="0">
              <a:solidFill>
                <a:srgbClr val="FFFF00"/>
              </a:solidFill>
              <a:latin typeface="Baskerville Old Face" pitchFamily="18" charset="0"/>
            </a:endParaRPr>
          </a:p>
          <a:p>
            <a:pPr marL="342900" indent="-342900" algn="l">
              <a:buClr>
                <a:srgbClr val="FFFF00"/>
              </a:buClr>
              <a:buFont typeface="Webdings" pitchFamily="18" charset="2"/>
              <a:buChar char="Ü"/>
            </a:pPr>
            <a:r>
              <a:rPr lang="en-US" sz="2400" b="1" dirty="0" smtClean="0">
                <a:solidFill>
                  <a:srgbClr val="FFFF00"/>
                </a:solidFill>
                <a:latin typeface="Baskerville Old Face" pitchFamily="18" charset="0"/>
              </a:rPr>
              <a:t>Lightning is caused by the flow of currents between the oppositely charged molecules in the cloud.</a:t>
            </a:r>
          </a:p>
          <a:p>
            <a:pPr marL="342900" indent="-342900" algn="l">
              <a:buClr>
                <a:srgbClr val="FFFF00"/>
              </a:buClr>
              <a:buFont typeface="Webdings" pitchFamily="18" charset="2"/>
              <a:buChar char="Ü"/>
            </a:pPr>
            <a:endParaRPr lang="en-US" sz="2400" b="1" dirty="0">
              <a:solidFill>
                <a:srgbClr val="FFFF00"/>
              </a:solidFill>
              <a:latin typeface="Baskerville Old Face" pitchFamily="18" charset="0"/>
            </a:endParaRPr>
          </a:p>
          <a:p>
            <a:pPr marL="342900" indent="-342900" algn="l">
              <a:buClr>
                <a:srgbClr val="FFFF00"/>
              </a:buClr>
              <a:buFont typeface="Webdings" pitchFamily="18" charset="2"/>
              <a:buChar char="Ü"/>
            </a:pPr>
            <a:r>
              <a:rPr lang="en-US" sz="2400" b="1" dirty="0" smtClean="0">
                <a:solidFill>
                  <a:srgbClr val="FFFF00"/>
                </a:solidFill>
                <a:latin typeface="Baskerville Old Face" pitchFamily="18" charset="0"/>
              </a:rPr>
              <a:t>Lightning can occur within a cloud, between separate clouds, or between the cloud and the ground.  </a:t>
            </a:r>
          </a:p>
          <a:p>
            <a:pPr marL="342900" indent="-342900" algn="l">
              <a:buClr>
                <a:srgbClr val="FFFF00"/>
              </a:buClr>
              <a:buFont typeface="Webdings" pitchFamily="18" charset="2"/>
              <a:buChar char=""/>
            </a:pPr>
            <a:endParaRPr lang="en-US" sz="2400" b="1" dirty="0">
              <a:solidFill>
                <a:srgbClr val="FFFF00"/>
              </a:solidFill>
              <a:latin typeface="Baskerville Old Face" pitchFamily="18" charset="0"/>
            </a:endParaRPr>
          </a:p>
          <a:p>
            <a:pPr marL="342900" indent="-342900" algn="l">
              <a:buClr>
                <a:srgbClr val="FFFF00"/>
              </a:buClr>
              <a:buFont typeface="Webdings" pitchFamily="18" charset="2"/>
              <a:buChar char=""/>
            </a:pPr>
            <a:endParaRPr lang="en-US" sz="2400" b="1" dirty="0" smtClean="0">
              <a:solidFill>
                <a:srgbClr val="FFFF00"/>
              </a:solidFill>
              <a:latin typeface="Baskerville Old Face" pitchFamily="18" charset="0"/>
            </a:endParaRPr>
          </a:p>
          <a:p>
            <a:pPr algn="l"/>
            <a:endParaRPr lang="en-US" sz="2400" b="1" dirty="0">
              <a:solidFill>
                <a:srgbClr val="FFFF00"/>
              </a:solidFill>
              <a:latin typeface="Baskerville Old Face" pitchFamily="18" charset="0"/>
            </a:endParaRPr>
          </a:p>
          <a:p>
            <a:pPr algn="l"/>
            <a:endParaRPr lang="en-US" sz="2400" b="1" dirty="0" smtClean="0">
              <a:solidFill>
                <a:srgbClr val="FFFF00"/>
              </a:solidFill>
              <a:latin typeface="Baskerville Old Face" pitchFamily="18" charset="0"/>
            </a:endParaRPr>
          </a:p>
          <a:p>
            <a:pPr algn="l"/>
            <a:endParaRPr lang="en-US" sz="2400" u="sng" dirty="0">
              <a:solidFill>
                <a:schemeClr val="bg1"/>
              </a:solidFill>
              <a:latin typeface="Baskerville Old Face" pitchFamily="18" charset="0"/>
            </a:endParaRPr>
          </a:p>
          <a:p>
            <a:pPr algn="l"/>
            <a:endParaRPr lang="en-US" sz="2400" u="sng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pic>
        <p:nvPicPr>
          <p:cNvPr id="2050" name="Picture 2" descr="C:\Users\Kaleigh\AppData\Local\Microsoft\Windows\Temporary Internet Files\Content.IE5\XOMBQ0P5\MC90043159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53857"/>
            <a:ext cx="1371486" cy="137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0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2667000" cy="6858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1800" u="sng" dirty="0" smtClean="0">
                <a:solidFill>
                  <a:schemeClr val="bg1"/>
                </a:solidFill>
                <a:latin typeface="Baskerville Old Face" pitchFamily="18" charset="0"/>
              </a:rPr>
              <a:t>Instructional Objective</a:t>
            </a: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>: </a:t>
            </a:r>
            <a: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  <a:t>After the completion of a class discussion on thunderstorms, the students will be able to list facts that they learned about thunderstorms in the “What I Learned” section of a KWL chart.  The students will be able to list at least two facts about thunderstorms that they learned during the lesson</a:t>
            </a: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>.</a:t>
            </a:r>
            <a:b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u="sng" dirty="0" smtClean="0">
                <a:solidFill>
                  <a:schemeClr val="bg1"/>
                </a:solidFill>
                <a:latin typeface="Baskerville Old Face" pitchFamily="18" charset="0"/>
              </a:rPr>
              <a:t>Standard</a:t>
            </a: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>: PS 2.2p </a:t>
            </a:r>
            <a:r>
              <a:rPr lang="en-US" sz="1800" i="1" dirty="0">
                <a:solidFill>
                  <a:schemeClr val="bg1"/>
                </a:solidFill>
                <a:latin typeface="Baskerville Old Face" pitchFamily="18" charset="0"/>
              </a:rPr>
              <a:t>Hazardous weather conditions include thunderstorms, tornadoes, hurricanes, ice storms, and blizzards. Humans can prepare for and respond to these conditions if given sufficient warning.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0"/>
            <a:ext cx="6477000" cy="4953000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Baskerville Old Face" pitchFamily="18" charset="0"/>
              </a:rPr>
              <a:t>What is Thunder?</a:t>
            </a:r>
          </a:p>
          <a:p>
            <a:endParaRPr lang="en-US" sz="2400" b="1" dirty="0">
              <a:solidFill>
                <a:srgbClr val="FFFF00"/>
              </a:solidFill>
              <a:latin typeface="Baskerville Old Face" pitchFamily="18" charset="0"/>
            </a:endParaRPr>
          </a:p>
          <a:p>
            <a:pPr marL="342900" indent="-342900" algn="l">
              <a:buClr>
                <a:srgbClr val="FFFF00"/>
              </a:buClr>
              <a:buFont typeface="Webdings" pitchFamily="18" charset="2"/>
              <a:buChar char="Ü"/>
            </a:pPr>
            <a:r>
              <a:rPr lang="en-US" sz="2400" b="1" dirty="0" smtClean="0">
                <a:solidFill>
                  <a:srgbClr val="FFFF00"/>
                </a:solidFill>
                <a:latin typeface="Baskerville Old Face" pitchFamily="18" charset="0"/>
              </a:rPr>
              <a:t>As lightning occurs, it heats the surrounding air rapidly.</a:t>
            </a:r>
          </a:p>
          <a:p>
            <a:pPr algn="l">
              <a:buClr>
                <a:srgbClr val="FFFF00"/>
              </a:buClr>
            </a:pPr>
            <a:endParaRPr lang="en-US" sz="2400" b="1" dirty="0">
              <a:solidFill>
                <a:srgbClr val="FFFF00"/>
              </a:solidFill>
              <a:latin typeface="Baskerville Old Face" pitchFamily="18" charset="0"/>
            </a:endParaRPr>
          </a:p>
          <a:p>
            <a:pPr marL="342900" indent="-342900" algn="l">
              <a:buClr>
                <a:srgbClr val="FFFF00"/>
              </a:buClr>
              <a:buFont typeface="Webdings" pitchFamily="18" charset="2"/>
              <a:buChar char="Ü"/>
            </a:pPr>
            <a:r>
              <a:rPr lang="en-US" sz="2400" b="1" dirty="0" smtClean="0">
                <a:solidFill>
                  <a:srgbClr val="FFFF00"/>
                </a:solidFill>
                <a:latin typeface="Baskerville Old Face" pitchFamily="18" charset="0"/>
              </a:rPr>
              <a:t>The air surrounding lightning can reach 30,000</a:t>
            </a:r>
            <a:r>
              <a:rPr lang="en-US" sz="2000" b="1" baseline="30000" dirty="0" smtClean="0">
                <a:solidFill>
                  <a:srgbClr val="FFFF00"/>
                </a:solidFill>
                <a:latin typeface="Baskerville Old Face" pitchFamily="18" charset="0"/>
              </a:rPr>
              <a:t>O</a:t>
            </a:r>
            <a:r>
              <a:rPr lang="en-US" sz="2400" b="1" dirty="0" smtClean="0">
                <a:solidFill>
                  <a:srgbClr val="FFFF00"/>
                </a:solidFill>
                <a:latin typeface="Baskerville Old Face" pitchFamily="18" charset="0"/>
              </a:rPr>
              <a:t>F, which is 5x the temperature of the sun’s surface!</a:t>
            </a:r>
          </a:p>
          <a:p>
            <a:pPr marL="342900" indent="-342900" algn="l">
              <a:buClr>
                <a:srgbClr val="FFFF00"/>
              </a:buClr>
              <a:buFont typeface="Webdings" pitchFamily="18" charset="2"/>
              <a:buChar char="Ü"/>
            </a:pPr>
            <a:endParaRPr lang="en-US" sz="2400" b="1" baseline="30000" dirty="0">
              <a:solidFill>
                <a:srgbClr val="FFFF00"/>
              </a:solidFill>
              <a:latin typeface="Baskerville Old Face" pitchFamily="18" charset="0"/>
            </a:endParaRPr>
          </a:p>
          <a:p>
            <a:pPr marL="342900" indent="-342900" algn="l">
              <a:buClr>
                <a:srgbClr val="FFFF00"/>
              </a:buClr>
              <a:buFont typeface="Webdings" pitchFamily="18" charset="2"/>
              <a:buChar char="Ü"/>
            </a:pPr>
            <a:r>
              <a:rPr lang="en-US" sz="2400" b="1" dirty="0" smtClean="0">
                <a:solidFill>
                  <a:srgbClr val="FFFF00"/>
                </a:solidFill>
                <a:latin typeface="Baskerville Old Face" pitchFamily="18" charset="0"/>
              </a:rPr>
              <a:t>This drastic change in temperature causes the air to rapidly expand and contract, which produces sound waves known as thunder.</a:t>
            </a:r>
          </a:p>
          <a:p>
            <a:pPr marL="342900" indent="-342900" algn="l">
              <a:buClr>
                <a:srgbClr val="FFFF00"/>
              </a:buClr>
              <a:buFont typeface="Webdings" pitchFamily="18" charset="2"/>
              <a:buChar char="Ü"/>
            </a:pPr>
            <a:endParaRPr lang="en-US" sz="2400" b="1" dirty="0">
              <a:solidFill>
                <a:srgbClr val="FFFF00"/>
              </a:solidFill>
              <a:latin typeface="Baskerville Old Face" pitchFamily="18" charset="0"/>
            </a:endParaRPr>
          </a:p>
          <a:p>
            <a:pPr marL="342900" indent="-342900" algn="l">
              <a:buClr>
                <a:srgbClr val="FFFF00"/>
              </a:buClr>
              <a:buFont typeface="Webdings" pitchFamily="18" charset="2"/>
              <a:buChar char="Ü"/>
            </a:pPr>
            <a:endParaRPr lang="en-US" sz="2400" b="1" dirty="0" smtClean="0">
              <a:solidFill>
                <a:srgbClr val="FFFF00"/>
              </a:solidFill>
              <a:latin typeface="Baskerville Old Face" pitchFamily="18" charset="0"/>
            </a:endParaRPr>
          </a:p>
          <a:p>
            <a:pPr marL="342900" indent="-342900" algn="l">
              <a:buClr>
                <a:srgbClr val="FFFF00"/>
              </a:buClr>
              <a:buFont typeface="Webdings" pitchFamily="18" charset="2"/>
              <a:buChar char=""/>
            </a:pPr>
            <a:endParaRPr lang="en-US" sz="2400" b="1" dirty="0">
              <a:solidFill>
                <a:srgbClr val="FFFF00"/>
              </a:solidFill>
              <a:latin typeface="Baskerville Old Face" pitchFamily="18" charset="0"/>
            </a:endParaRPr>
          </a:p>
          <a:p>
            <a:pPr marL="342900" indent="-342900" algn="l">
              <a:buClr>
                <a:srgbClr val="FFFF00"/>
              </a:buClr>
              <a:buFont typeface="Webdings" pitchFamily="18" charset="2"/>
              <a:buChar char=""/>
            </a:pPr>
            <a:endParaRPr lang="en-US" sz="2400" b="1" dirty="0" smtClean="0">
              <a:solidFill>
                <a:srgbClr val="FFFF00"/>
              </a:solidFill>
              <a:latin typeface="Baskerville Old Face" pitchFamily="18" charset="0"/>
            </a:endParaRPr>
          </a:p>
          <a:p>
            <a:pPr algn="l"/>
            <a:endParaRPr lang="en-US" sz="2400" b="1" dirty="0">
              <a:solidFill>
                <a:srgbClr val="FFFF00"/>
              </a:solidFill>
              <a:latin typeface="Baskerville Old Face" pitchFamily="18" charset="0"/>
            </a:endParaRPr>
          </a:p>
          <a:p>
            <a:pPr algn="l"/>
            <a:endParaRPr lang="en-US" sz="2400" b="1" dirty="0" smtClean="0">
              <a:solidFill>
                <a:srgbClr val="FFFF00"/>
              </a:solidFill>
              <a:latin typeface="Baskerville Old Face" pitchFamily="18" charset="0"/>
            </a:endParaRPr>
          </a:p>
          <a:p>
            <a:pPr algn="l"/>
            <a:endParaRPr lang="en-US" sz="2400" u="sng" dirty="0">
              <a:solidFill>
                <a:schemeClr val="bg1"/>
              </a:solidFill>
              <a:latin typeface="Baskerville Old Face" pitchFamily="18" charset="0"/>
            </a:endParaRPr>
          </a:p>
          <a:p>
            <a:pPr algn="l"/>
            <a:endParaRPr lang="en-US" sz="2400" u="sng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pic>
        <p:nvPicPr>
          <p:cNvPr id="5" name="MS91022055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1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2667000" cy="6858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1800" u="sng" dirty="0" smtClean="0">
                <a:solidFill>
                  <a:schemeClr val="bg1"/>
                </a:solidFill>
                <a:latin typeface="Baskerville Old Face" pitchFamily="18" charset="0"/>
              </a:rPr>
              <a:t>Instructional Objective</a:t>
            </a: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>: </a:t>
            </a:r>
            <a: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  <a:t>After the completion of a class discussion on thunderstorms, the students will be able to list facts that they learned about thunderstorms in the “What I Learned” section of a KWL chart.  The students will be able to list at least two facts about thunderstorms that they learned during the lesson</a:t>
            </a: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>.</a:t>
            </a:r>
            <a:b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u="sng" dirty="0" smtClean="0">
                <a:solidFill>
                  <a:schemeClr val="bg1"/>
                </a:solidFill>
                <a:latin typeface="Baskerville Old Face" pitchFamily="18" charset="0"/>
              </a:rPr>
              <a:t>Standard</a:t>
            </a: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>: PS 2.2p </a:t>
            </a:r>
            <a:r>
              <a:rPr lang="en-US" sz="1800" i="1" dirty="0">
                <a:solidFill>
                  <a:schemeClr val="bg1"/>
                </a:solidFill>
                <a:latin typeface="Baskerville Old Face" pitchFamily="18" charset="0"/>
              </a:rPr>
              <a:t>Hazardous weather conditions include thunderstorms, tornadoes, hurricanes, ice storms, and blizzards. Humans can prepare for and respond to these conditions if given sufficient warning.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0"/>
            <a:ext cx="6477000" cy="6858000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Baskerville Old Face" pitchFamily="18" charset="0"/>
              </a:rPr>
              <a:t>Why are Thunderstorms </a:t>
            </a:r>
            <a:endParaRPr lang="en-US" i="1" dirty="0" smtClean="0">
              <a:solidFill>
                <a:srgbClr val="FFFF00"/>
              </a:solidFill>
              <a:latin typeface="Baskerville Old Face" pitchFamily="18" charset="0"/>
            </a:endParaRPr>
          </a:p>
          <a:p>
            <a:r>
              <a:rPr lang="en-US" b="1" i="1" dirty="0" smtClean="0">
                <a:solidFill>
                  <a:srgbClr val="FFFF00"/>
                </a:solidFill>
                <a:latin typeface="Baskerville Old Face" pitchFamily="18" charset="0"/>
              </a:rPr>
              <a:t>Severe Weather</a:t>
            </a:r>
            <a:r>
              <a:rPr lang="en-US" b="1" dirty="0" smtClean="0">
                <a:solidFill>
                  <a:srgbClr val="FFFF00"/>
                </a:solidFill>
                <a:latin typeface="Baskerville Old Face" pitchFamily="18" charset="0"/>
              </a:rPr>
              <a:t>?</a:t>
            </a:r>
            <a:endParaRPr lang="en-US" sz="2400" b="1" dirty="0">
              <a:solidFill>
                <a:srgbClr val="FFFF00"/>
              </a:solidFill>
              <a:latin typeface="Baskerville Old Face" pitchFamily="18" charset="0"/>
            </a:endParaRPr>
          </a:p>
          <a:p>
            <a:pPr marL="342900" indent="-342900" algn="l">
              <a:buClr>
                <a:srgbClr val="FFFF00"/>
              </a:buClr>
              <a:buFont typeface="Webdings" pitchFamily="18" charset="2"/>
              <a:buChar char="Ü"/>
            </a:pPr>
            <a:r>
              <a:rPr lang="en-US" sz="2400" b="1" dirty="0" smtClean="0">
                <a:solidFill>
                  <a:srgbClr val="FFFF00"/>
                </a:solidFill>
                <a:latin typeface="Baskerville Old Face" pitchFamily="18" charset="0"/>
              </a:rPr>
              <a:t>If the storm stays in an area and provides prolonged heavy rain, then FLASH FLOODS can occur.</a:t>
            </a:r>
          </a:p>
          <a:p>
            <a:pPr marL="342900" indent="-342900" algn="l">
              <a:buClr>
                <a:srgbClr val="FFFF00"/>
              </a:buClr>
              <a:buFont typeface="Webdings" pitchFamily="18" charset="2"/>
              <a:buChar char="Ü"/>
            </a:pPr>
            <a:endParaRPr lang="en-US" sz="2400" b="1" dirty="0">
              <a:solidFill>
                <a:srgbClr val="FFFF00"/>
              </a:solidFill>
              <a:latin typeface="Baskerville Old Face" pitchFamily="18" charset="0"/>
            </a:endParaRPr>
          </a:p>
          <a:p>
            <a:pPr marL="342900" indent="-342900" algn="l">
              <a:buClr>
                <a:srgbClr val="FFFF00"/>
              </a:buClr>
              <a:buFont typeface="Webdings" pitchFamily="18" charset="2"/>
              <a:buChar char="Ü"/>
            </a:pPr>
            <a:endParaRPr lang="en-US" sz="2400" b="1" dirty="0" smtClean="0">
              <a:solidFill>
                <a:srgbClr val="FFFF00"/>
              </a:solidFill>
              <a:latin typeface="Baskerville Old Face" pitchFamily="18" charset="0"/>
            </a:endParaRPr>
          </a:p>
          <a:p>
            <a:pPr marL="342900" indent="-342900" algn="l">
              <a:buClr>
                <a:srgbClr val="FFFF00"/>
              </a:buClr>
              <a:buFont typeface="Webdings" pitchFamily="18" charset="2"/>
              <a:buChar char="Ü"/>
            </a:pPr>
            <a:r>
              <a:rPr lang="en-US" sz="2400" b="1" dirty="0" smtClean="0">
                <a:solidFill>
                  <a:srgbClr val="FFFF00"/>
                </a:solidFill>
                <a:latin typeface="Baskerville Old Face" pitchFamily="18" charset="0"/>
              </a:rPr>
              <a:t>Winds can reach up to 89 mph, blowing down trees, power lines, and other things.</a:t>
            </a:r>
          </a:p>
          <a:p>
            <a:pPr marL="342900" indent="-342900" algn="l">
              <a:buClr>
                <a:srgbClr val="FFFF00"/>
              </a:buClr>
              <a:buFont typeface="Webdings" pitchFamily="18" charset="2"/>
              <a:buChar char="Ü"/>
            </a:pPr>
            <a:endParaRPr lang="en-US" sz="2400" b="1" dirty="0">
              <a:solidFill>
                <a:srgbClr val="FFFF00"/>
              </a:solidFill>
              <a:latin typeface="Baskerville Old Face" pitchFamily="18" charset="0"/>
            </a:endParaRPr>
          </a:p>
          <a:p>
            <a:pPr marL="342900" indent="-342900" algn="l">
              <a:buClr>
                <a:srgbClr val="FFFF00"/>
              </a:buClr>
              <a:buFont typeface="Webdings" pitchFamily="18" charset="2"/>
              <a:buChar char="Ü"/>
            </a:pPr>
            <a:endParaRPr lang="en-US" sz="2400" b="1" dirty="0" smtClean="0">
              <a:solidFill>
                <a:srgbClr val="FFFF00"/>
              </a:solidFill>
              <a:latin typeface="Baskerville Old Face" pitchFamily="18" charset="0"/>
            </a:endParaRPr>
          </a:p>
          <a:p>
            <a:pPr marL="342900" indent="-342900" algn="l">
              <a:buClr>
                <a:srgbClr val="FFFF00"/>
              </a:buClr>
              <a:buFont typeface="Webdings" pitchFamily="18" charset="2"/>
              <a:buChar char="Ü"/>
            </a:pPr>
            <a:endParaRPr lang="en-US" sz="2400" b="1" dirty="0" smtClean="0">
              <a:solidFill>
                <a:srgbClr val="FFFF00"/>
              </a:solidFill>
              <a:latin typeface="Baskerville Old Face" pitchFamily="18" charset="0"/>
            </a:endParaRPr>
          </a:p>
          <a:p>
            <a:pPr marL="342900" indent="-342900" algn="l">
              <a:buClr>
                <a:srgbClr val="FFFF00"/>
              </a:buClr>
              <a:buFont typeface="Webdings" pitchFamily="18" charset="2"/>
              <a:buChar char="Ü"/>
            </a:pPr>
            <a:r>
              <a:rPr lang="en-US" sz="2400" b="1" dirty="0" smtClean="0">
                <a:solidFill>
                  <a:srgbClr val="FFFF00"/>
                </a:solidFill>
                <a:latin typeface="Baskerville Old Face" pitchFamily="18" charset="0"/>
              </a:rPr>
              <a:t>Hail is formed by thunderstorms,                 which can damage cars, houses and            destroy crops.</a:t>
            </a:r>
            <a:endParaRPr lang="en-US" sz="2400" b="1" dirty="0">
              <a:solidFill>
                <a:srgbClr val="FFFF00"/>
              </a:solidFill>
              <a:latin typeface="Baskerville Old Face" pitchFamily="18" charset="0"/>
            </a:endParaRPr>
          </a:p>
          <a:p>
            <a:pPr marL="342900" indent="-342900" algn="l">
              <a:buClr>
                <a:srgbClr val="FFFF00"/>
              </a:buClr>
              <a:buFont typeface="Webdings" pitchFamily="18" charset="2"/>
              <a:buChar char="Ü"/>
            </a:pPr>
            <a:endParaRPr lang="en-US" sz="2400" b="1" dirty="0" smtClean="0">
              <a:solidFill>
                <a:srgbClr val="FFFF00"/>
              </a:solidFill>
              <a:latin typeface="Baskerville Old Face" pitchFamily="18" charset="0"/>
            </a:endParaRPr>
          </a:p>
          <a:p>
            <a:pPr marL="342900" indent="-342900" algn="l">
              <a:buClr>
                <a:srgbClr val="FFFF00"/>
              </a:buClr>
              <a:buFont typeface="Webdings" pitchFamily="18" charset="2"/>
              <a:buChar char=""/>
            </a:pPr>
            <a:endParaRPr lang="en-US" sz="2400" b="1" dirty="0">
              <a:solidFill>
                <a:srgbClr val="FFFF00"/>
              </a:solidFill>
              <a:latin typeface="Baskerville Old Face" pitchFamily="18" charset="0"/>
            </a:endParaRPr>
          </a:p>
          <a:p>
            <a:pPr marL="342900" indent="-342900" algn="l">
              <a:buClr>
                <a:srgbClr val="FFFF00"/>
              </a:buClr>
              <a:buFont typeface="Webdings" pitchFamily="18" charset="2"/>
              <a:buChar char=""/>
            </a:pPr>
            <a:endParaRPr lang="en-US" sz="2400" b="1" dirty="0" smtClean="0">
              <a:solidFill>
                <a:srgbClr val="FFFF00"/>
              </a:solidFill>
              <a:latin typeface="Baskerville Old Face" pitchFamily="18" charset="0"/>
            </a:endParaRPr>
          </a:p>
          <a:p>
            <a:pPr algn="l"/>
            <a:endParaRPr lang="en-US" sz="2400" b="1" dirty="0">
              <a:solidFill>
                <a:srgbClr val="FFFF00"/>
              </a:solidFill>
              <a:latin typeface="Baskerville Old Face" pitchFamily="18" charset="0"/>
            </a:endParaRPr>
          </a:p>
          <a:p>
            <a:pPr algn="l"/>
            <a:endParaRPr lang="en-US" sz="2400" b="1" dirty="0" smtClean="0">
              <a:solidFill>
                <a:srgbClr val="FFFF00"/>
              </a:solidFill>
              <a:latin typeface="Baskerville Old Face" pitchFamily="18" charset="0"/>
            </a:endParaRPr>
          </a:p>
          <a:p>
            <a:pPr algn="l"/>
            <a:endParaRPr lang="en-US" sz="2400" u="sng" dirty="0">
              <a:solidFill>
                <a:schemeClr val="bg1"/>
              </a:solidFill>
              <a:latin typeface="Baskerville Old Face" pitchFamily="18" charset="0"/>
            </a:endParaRPr>
          </a:p>
          <a:p>
            <a:pPr algn="l"/>
            <a:endParaRPr lang="en-US" sz="2400" u="sng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63" y="1981200"/>
            <a:ext cx="1525994" cy="121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51379"/>
            <a:ext cx="2438400" cy="131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262" y="5366998"/>
            <a:ext cx="1560610" cy="149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50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2667000" cy="6858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1800" u="sng" dirty="0" smtClean="0">
                <a:solidFill>
                  <a:schemeClr val="bg1"/>
                </a:solidFill>
                <a:latin typeface="Baskerville Old Face" pitchFamily="18" charset="0"/>
              </a:rPr>
              <a:t>Instructional Objective</a:t>
            </a: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>: </a:t>
            </a:r>
            <a: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  <a:t>After the completion of a class discussion on thunderstorms, the students will be able to list facts that they learned about thunderstorms in the “What I Learned” section of a KWL chart.  The students will be able to list at least two facts about thunderstorms that they learned during the lesson</a:t>
            </a: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>.</a:t>
            </a:r>
            <a:b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u="sng" dirty="0" smtClean="0">
                <a:solidFill>
                  <a:schemeClr val="bg1"/>
                </a:solidFill>
                <a:latin typeface="Baskerville Old Face" pitchFamily="18" charset="0"/>
              </a:rPr>
              <a:t>Standard</a:t>
            </a: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>: PS 2.2p </a:t>
            </a:r>
            <a:r>
              <a:rPr lang="en-US" sz="1800" i="1" dirty="0">
                <a:solidFill>
                  <a:schemeClr val="bg1"/>
                </a:solidFill>
                <a:latin typeface="Baskerville Old Face" pitchFamily="18" charset="0"/>
              </a:rPr>
              <a:t>Hazardous weather conditions include thunderstorms, tornadoes, hurricanes, ice storms, and blizzards. Humans can prepare for and respond to these conditions if given sufficient warning.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0"/>
            <a:ext cx="6477000" cy="3733800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Baskerville Old Face" pitchFamily="18" charset="0"/>
              </a:rPr>
              <a:t>What did you learn?!</a:t>
            </a:r>
          </a:p>
          <a:p>
            <a:endParaRPr lang="en-US" sz="2400" b="1" dirty="0">
              <a:solidFill>
                <a:srgbClr val="FFFF00"/>
              </a:solidFill>
              <a:latin typeface="Baskerville Old Face" pitchFamily="18" charset="0"/>
            </a:endParaRPr>
          </a:p>
          <a:p>
            <a:pPr algn="l"/>
            <a:r>
              <a:rPr lang="en-US" sz="2400" b="1" dirty="0" smtClean="0">
                <a:solidFill>
                  <a:srgbClr val="FFFF00"/>
                </a:solidFill>
                <a:latin typeface="Baskerville Old Face" pitchFamily="18" charset="0"/>
              </a:rPr>
              <a:t>Now that we have completed our lesson on thunderstorms…tell me what you’ve learned!</a:t>
            </a:r>
          </a:p>
          <a:p>
            <a:pPr algn="l"/>
            <a:endParaRPr lang="en-US" sz="2400" b="1" dirty="0">
              <a:solidFill>
                <a:srgbClr val="FFFF00"/>
              </a:solidFill>
              <a:latin typeface="Baskerville Old Face" pitchFamily="18" charset="0"/>
            </a:endParaRPr>
          </a:p>
          <a:p>
            <a:pPr algn="l"/>
            <a:r>
              <a:rPr lang="en-US" sz="2400" b="1" dirty="0" smtClean="0">
                <a:solidFill>
                  <a:srgbClr val="FFFF00"/>
                </a:solidFill>
                <a:latin typeface="Baskerville Old Face" pitchFamily="18" charset="0"/>
              </a:rPr>
              <a:t>Use the remaining Post-Its on your desk to write down AT LEAST TWO (2) things you learned about thunderstorms!</a:t>
            </a:r>
          </a:p>
          <a:p>
            <a:pPr marL="342900" indent="-342900" algn="l">
              <a:buClr>
                <a:srgbClr val="FFFF00"/>
              </a:buClr>
              <a:buFont typeface="Webdings" pitchFamily="18" charset="2"/>
              <a:buChar char=""/>
            </a:pPr>
            <a:endParaRPr lang="en-US" sz="2400" b="1" dirty="0">
              <a:solidFill>
                <a:srgbClr val="FFFF00"/>
              </a:solidFill>
              <a:latin typeface="Baskerville Old Face" pitchFamily="18" charset="0"/>
            </a:endParaRPr>
          </a:p>
          <a:p>
            <a:pPr marL="342900" indent="-342900" algn="l">
              <a:buClr>
                <a:srgbClr val="FFFF00"/>
              </a:buClr>
              <a:buFont typeface="Webdings" pitchFamily="18" charset="2"/>
              <a:buChar char=""/>
            </a:pPr>
            <a:endParaRPr lang="en-US" sz="2400" b="1" dirty="0" smtClean="0">
              <a:solidFill>
                <a:srgbClr val="FFFF00"/>
              </a:solidFill>
              <a:latin typeface="Baskerville Old Face" pitchFamily="18" charset="0"/>
            </a:endParaRPr>
          </a:p>
          <a:p>
            <a:pPr algn="l"/>
            <a:endParaRPr lang="en-US" sz="2400" b="1" dirty="0">
              <a:solidFill>
                <a:srgbClr val="FFFF00"/>
              </a:solidFill>
              <a:latin typeface="Baskerville Old Face" pitchFamily="18" charset="0"/>
            </a:endParaRPr>
          </a:p>
          <a:p>
            <a:pPr algn="l"/>
            <a:endParaRPr lang="en-US" sz="2400" b="1" dirty="0" smtClean="0">
              <a:solidFill>
                <a:srgbClr val="FFFF00"/>
              </a:solidFill>
              <a:latin typeface="Baskerville Old Face" pitchFamily="18" charset="0"/>
            </a:endParaRPr>
          </a:p>
          <a:p>
            <a:pPr algn="l"/>
            <a:endParaRPr lang="en-US" sz="2400" u="sng" dirty="0">
              <a:solidFill>
                <a:schemeClr val="bg1"/>
              </a:solidFill>
              <a:latin typeface="Baskerville Old Face" pitchFamily="18" charset="0"/>
            </a:endParaRPr>
          </a:p>
          <a:p>
            <a:pPr algn="l"/>
            <a:endParaRPr lang="en-US" sz="2400" u="sng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22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2667000" cy="6858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1800" u="sng" dirty="0" smtClean="0">
                <a:solidFill>
                  <a:schemeClr val="bg1"/>
                </a:solidFill>
                <a:latin typeface="Baskerville Old Face" pitchFamily="18" charset="0"/>
              </a:rPr>
              <a:t>Instructional Objective</a:t>
            </a: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>: </a:t>
            </a:r>
            <a: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  <a:t>After the completion of a class discussion on thunderstorms, the students will be able to list facts that they learned about thunderstorms in the “What I Learned” section of a KWL chart.  The students will be able to list at least two facts about thunderstorms that they learned during the lesson</a:t>
            </a: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>.</a:t>
            </a:r>
            <a:b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1800" u="sng" dirty="0" smtClean="0">
                <a:solidFill>
                  <a:schemeClr val="bg1"/>
                </a:solidFill>
                <a:latin typeface="Baskerville Old Face" pitchFamily="18" charset="0"/>
              </a:rPr>
              <a:t>Standard</a:t>
            </a:r>
            <a:r>
              <a:rPr lang="en-US" sz="1800" dirty="0" smtClean="0">
                <a:solidFill>
                  <a:schemeClr val="bg1"/>
                </a:solidFill>
                <a:latin typeface="Baskerville Old Face" pitchFamily="18" charset="0"/>
              </a:rPr>
              <a:t>: PS 2.2p </a:t>
            </a:r>
            <a:r>
              <a:rPr lang="en-US" sz="1800" i="1" dirty="0">
                <a:solidFill>
                  <a:schemeClr val="bg1"/>
                </a:solidFill>
                <a:latin typeface="Baskerville Old Face" pitchFamily="18" charset="0"/>
              </a:rPr>
              <a:t>Hazardous weather conditions include thunderstorms, tornadoes, hurricanes, ice storms, and blizzards. Humans can prepare for and respond to these conditions if given sufficient warning.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0"/>
            <a:ext cx="6477000" cy="1828800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Baskerville Old Face" pitchFamily="18" charset="0"/>
              </a:rPr>
              <a:t>HOMEWORK:</a:t>
            </a:r>
          </a:p>
          <a:p>
            <a:endParaRPr lang="en-US" sz="2400" b="1" dirty="0">
              <a:solidFill>
                <a:srgbClr val="FFFF00"/>
              </a:solidFill>
              <a:latin typeface="Baskerville Old Face" pitchFamily="18" charset="0"/>
            </a:endParaRPr>
          </a:p>
          <a:p>
            <a:pPr algn="l"/>
            <a:r>
              <a:rPr lang="en-US" sz="2400" b="1" dirty="0" smtClean="0">
                <a:solidFill>
                  <a:srgbClr val="FFFF00"/>
                </a:solidFill>
                <a:latin typeface="Baskerville Old Face" pitchFamily="18" charset="0"/>
              </a:rPr>
              <a:t>Complete the worksheet on thunderstorms.</a:t>
            </a:r>
          </a:p>
          <a:p>
            <a:pPr marL="342900" indent="-342900" algn="l">
              <a:buClr>
                <a:srgbClr val="FFFF00"/>
              </a:buClr>
              <a:buFont typeface="Webdings" pitchFamily="18" charset="2"/>
              <a:buChar char=""/>
            </a:pPr>
            <a:endParaRPr lang="en-US" sz="2400" b="1" dirty="0">
              <a:solidFill>
                <a:srgbClr val="FFFF00"/>
              </a:solidFill>
              <a:latin typeface="Baskerville Old Face" pitchFamily="18" charset="0"/>
            </a:endParaRPr>
          </a:p>
          <a:p>
            <a:pPr marL="342900" indent="-342900" algn="l">
              <a:buClr>
                <a:srgbClr val="FFFF00"/>
              </a:buClr>
              <a:buFont typeface="Webdings" pitchFamily="18" charset="2"/>
              <a:buChar char=""/>
            </a:pPr>
            <a:endParaRPr lang="en-US" sz="2400" b="1" dirty="0" smtClean="0">
              <a:solidFill>
                <a:srgbClr val="FFFF00"/>
              </a:solidFill>
              <a:latin typeface="Baskerville Old Face" pitchFamily="18" charset="0"/>
            </a:endParaRPr>
          </a:p>
          <a:p>
            <a:pPr algn="l"/>
            <a:endParaRPr lang="en-US" sz="2400" b="1" dirty="0">
              <a:solidFill>
                <a:srgbClr val="FFFF00"/>
              </a:solidFill>
              <a:latin typeface="Baskerville Old Face" pitchFamily="18" charset="0"/>
            </a:endParaRPr>
          </a:p>
          <a:p>
            <a:pPr algn="l"/>
            <a:endParaRPr lang="en-US" sz="2400" b="1" dirty="0" smtClean="0">
              <a:solidFill>
                <a:srgbClr val="FFFF00"/>
              </a:solidFill>
              <a:latin typeface="Baskerville Old Face" pitchFamily="18" charset="0"/>
            </a:endParaRPr>
          </a:p>
          <a:p>
            <a:pPr algn="l"/>
            <a:endParaRPr lang="en-US" sz="2400" u="sng" dirty="0">
              <a:solidFill>
                <a:schemeClr val="bg1"/>
              </a:solidFill>
              <a:latin typeface="Baskerville Old Face" pitchFamily="18" charset="0"/>
            </a:endParaRPr>
          </a:p>
          <a:p>
            <a:pPr algn="l"/>
            <a:endParaRPr lang="en-US" sz="2400" u="sng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pic>
        <p:nvPicPr>
          <p:cNvPr id="4098" name="Picture 2" descr="C:\Users\Kaleigh\AppData\Local\Microsoft\Windows\Temporary Internet Files\Content.IE5\XOMBQ0P5\MC9004231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0"/>
            <a:ext cx="1827886" cy="18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48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984</Words>
  <Application>Microsoft Office PowerPoint</Application>
  <PresentationFormat>On-screen Show (4:3)</PresentationFormat>
  <Paragraphs>102</Paragraphs>
  <Slides>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Instructional Objective: After the completion of a class discussion on thunderstorms, the students will be able to list facts that they learned about thunderstorms in the “What I Learned” section of a KWL chart.  The students will be able to list at least two facts about thunderstorms that they learned during the lesson.         Standard: PS 2.2p Hazardous weather conditions include thunderstorms, tornadoes, hurricanes, ice storms, and blizzards. Humans can prepare for and respond to these conditions if given sufficient warning. </vt:lpstr>
      <vt:lpstr>Instructional Objective: After the completion of a class discussion on thunderstorms, the students will be able to list facts that they learned about thunderstorms in the “What I Learned” section of a KWL chart.  The students will be able to list at least two facts about thunderstorms that they learned during the lesson.         Standard: PS 2.2p Hazardous weather conditions include thunderstorms, tornadoes, hurricanes, ice storms, and blizzards. Humans can prepare for and respond to these conditions if given sufficient warning. </vt:lpstr>
      <vt:lpstr>Instructional Objective: After the completion of a class discussion on thunderstorms, the students will be able to list facts that they learned about thunderstorms in the “What I Learned” section of a KWL chart.  The students will be able to list at least two facts about thunderstorms that they learned during the lesson.         Standard: PS 2.2p Hazardous weather conditions include thunderstorms, tornadoes, hurricanes, ice storms, and blizzards. Humans can prepare for and respond to these conditions if given sufficient warning. </vt:lpstr>
      <vt:lpstr>Instructional Objective: After the completion of a class discussion on thunderstorms, the students will be able to list facts that they learned about thunderstorms in the “What I Learned” section of a KWL chart.  The students will be able to list at least two facts about thunderstorms that they learned during the lesson.         Standard: PS 2.2p Hazardous weather conditions include thunderstorms, tornadoes, hurricanes, ice storms, and blizzards. Humans can prepare for and respond to these conditions if given sufficient warning. </vt:lpstr>
      <vt:lpstr>Instructional Objective: After the completion of a class discussion on thunderstorms, the students will be able to list facts that they learned about thunderstorms in the “What I Learned” section of a KWL chart.  The students will be able to list at least two facts about thunderstorms that they learned during the lesson.         Standard: PS 2.2p Hazardous weather conditions include thunderstorms, tornadoes, hurricanes, ice storms, and blizzards. Humans can prepare for and respond to these conditions if given sufficient warning. </vt:lpstr>
      <vt:lpstr>Instructional Objective: After the completion of a class discussion on thunderstorms, the students will be able to list facts that they learned about thunderstorms in the “What I Learned” section of a KWL chart.  The students will be able to list at least two facts about thunderstorms that they learned during the lesson.         Standard: PS 2.2p Hazardous weather conditions include thunderstorms, tornadoes, hurricanes, ice storms, and blizzards. Humans can prepare for and respond to these conditions if given sufficient warning. </vt:lpstr>
      <vt:lpstr>Instructional Objective: After the completion of a class discussion on thunderstorms, the students will be able to list facts that they learned about thunderstorms in the “What I Learned” section of a KWL chart.  The students will be able to list at least two facts about thunderstorms that they learned during the lesson.         Standard: PS 2.2p Hazardous weather conditions include thunderstorms, tornadoes, hurricanes, ice storms, and blizzards. Humans can prepare for and respond to these conditions if given sufficient warning. </vt:lpstr>
      <vt:lpstr>Instructional Objective: After the completion of a class discussion on thunderstorms, the students will be able to list facts that they learned about thunderstorms in the “What I Learned” section of a KWL chart.  The students will be able to list at least two facts about thunderstorms that they learned during the lesson.         Standard: PS 2.2p Hazardous weather conditions include thunderstorms, tornadoes, hurricanes, ice storms, and blizzards. Humans can prepare for and respond to these conditions if given sufficient warning. </vt:lpstr>
      <vt:lpstr>Instructional Objective: After the completion of a class discussion on thunderstorms, the students will be able to list facts that they learned about thunderstorms in the “What I Learned” section of a KWL chart.  The students will be able to list at least two facts about thunderstorms that they learned during the lesson.         Standard: PS 2.2p Hazardous weather conditions include thunderstorms, tornadoes, hurricanes, ice storms, and blizzards. Humans can prepare for and respond to these conditions if given sufficient warning. </vt:lpstr>
    </vt:vector>
  </TitlesOfParts>
  <Company>Molloy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Instructional Objective: After the completion of a class discussion on thunderstorms, the students will be able to list facts that they learned about thunderstorms in the “What I Learned” section of a KWL chart.  The students will be able to list at least two facts about thunderstorms that they learned during the lesson.     Standard: PS 2.2p Hazardous weather conditions include thunderstorms, tornadoes, hurricanes, ice storms, and blizzards. Humans can prepare for and respond to these conditions if given sufficient warning.</dc:title>
  <dc:creator>Kaleigh</dc:creator>
  <cp:lastModifiedBy>Kaleigh</cp:lastModifiedBy>
  <cp:revision>9</cp:revision>
  <dcterms:created xsi:type="dcterms:W3CDTF">2013-02-03T17:22:10Z</dcterms:created>
  <dcterms:modified xsi:type="dcterms:W3CDTF">2013-03-16T03:10:53Z</dcterms:modified>
</cp:coreProperties>
</file>