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D51693-DF22-463C-B094-BAEE0540A781}"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D51693-DF22-463C-B094-BAEE0540A781}"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D51693-DF22-463C-B094-BAEE0540A781}"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D51693-DF22-463C-B094-BAEE0540A781}"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D51693-DF22-463C-B094-BAEE0540A781}"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D51693-DF22-463C-B094-BAEE0540A781}"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D51693-DF22-463C-B094-BAEE0540A781}" type="datetimeFigureOut">
              <a:rPr lang="en-US" smtClean="0"/>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D51693-DF22-463C-B094-BAEE0540A781}" type="datetimeFigureOut">
              <a:rPr lang="en-US" smtClean="0"/>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51693-DF22-463C-B094-BAEE0540A781}" type="datetimeFigureOut">
              <a:rPr lang="en-US" smtClean="0"/>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51693-DF22-463C-B094-BAEE0540A781}"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51693-DF22-463C-B094-BAEE0540A781}"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D6C26-B00A-40F8-BEED-EFF753FB62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51693-DF22-463C-B094-BAEE0540A781}" type="datetimeFigureOut">
              <a:rPr lang="en-US" smtClean="0"/>
              <a:t>3/16/2013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D6C26-B00A-40F8-BEED-EFF753FB62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srcRect/>
          <a:stretch>
            <a:fillRect/>
          </a:stretch>
        </p:blipFill>
        <p:spPr bwMode="auto">
          <a:xfrm>
            <a:off x="2819400"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r>
              <a:rPr lang="en-US" sz="4400" b="1" u="sng" dirty="0" smtClean="0">
                <a:solidFill>
                  <a:schemeClr val="tx1"/>
                </a:solidFill>
                <a:latin typeface="Californian FB" pitchFamily="18" charset="0"/>
              </a:rPr>
              <a:t>Aim</a:t>
            </a:r>
            <a:r>
              <a:rPr lang="en-US" sz="4400" b="1" dirty="0" smtClean="0">
                <a:solidFill>
                  <a:schemeClr val="tx1"/>
                </a:solidFill>
                <a:latin typeface="Californian FB" pitchFamily="18" charset="0"/>
              </a:rPr>
              <a:t>:  Completion of Performance Task 1</a:t>
            </a:r>
          </a:p>
          <a:p>
            <a:pPr algn="l"/>
            <a:endParaRPr lang="en-US" b="1" dirty="0">
              <a:solidFill>
                <a:schemeClr val="tx1"/>
              </a:solidFill>
              <a:latin typeface="Californian FB" pitchFamily="18" charset="0"/>
            </a:endParaRPr>
          </a:p>
          <a:p>
            <a:pPr algn="l"/>
            <a:endParaRPr lang="en-US" sz="1000" b="1" dirty="0" smtClean="0">
              <a:solidFill>
                <a:schemeClr val="tx1"/>
              </a:solidFill>
              <a:latin typeface="Californian FB" pitchFamily="18" charset="0"/>
            </a:endParaRPr>
          </a:p>
          <a:p>
            <a:pPr algn="l"/>
            <a:r>
              <a:rPr lang="en-US" b="1" u="sng" dirty="0" smtClean="0">
                <a:solidFill>
                  <a:schemeClr val="tx1"/>
                </a:solidFill>
                <a:latin typeface="Californian FB" pitchFamily="18" charset="0"/>
              </a:rPr>
              <a:t>Do Now</a:t>
            </a:r>
            <a:r>
              <a:rPr lang="en-US" b="1" dirty="0" smtClean="0">
                <a:solidFill>
                  <a:schemeClr val="tx1"/>
                </a:solidFill>
                <a:latin typeface="Californian FB" pitchFamily="18" charset="0"/>
              </a:rPr>
              <a:t>: Write down something that happened to you during hurricane Sandy.</a:t>
            </a:r>
          </a:p>
          <a:p>
            <a:endParaRPr lang="en-US" dirty="0"/>
          </a:p>
          <a:p>
            <a:endParaRPr lang="en-US" dirty="0"/>
          </a:p>
        </p:txBody>
      </p:sp>
      <p:pic>
        <p:nvPicPr>
          <p:cNvPr id="1029" name="Picture 5" descr="C:\Documents and Settings\admin\Local Settings\Temporary Internet Files\Content.IE5\O8YKOSVQ\MM900040935[1].gif"/>
          <p:cNvPicPr>
            <a:picLocks noChangeAspect="1" noChangeArrowheads="1" noCrop="1"/>
          </p:cNvPicPr>
          <p:nvPr/>
        </p:nvPicPr>
        <p:blipFill>
          <a:blip r:embed="rId3" cstate="print"/>
          <a:srcRect/>
          <a:stretch>
            <a:fillRect/>
          </a:stretch>
        </p:blipFill>
        <p:spPr bwMode="auto">
          <a:xfrm>
            <a:off x="6934200" y="4876800"/>
            <a:ext cx="1828800" cy="140109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819400"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lnSpcReduction="10000"/>
          </a:bodyPr>
          <a:lstStyle/>
          <a:p>
            <a:r>
              <a:rPr lang="en-US" sz="4400" b="1" dirty="0" smtClean="0">
                <a:solidFill>
                  <a:schemeClr val="tx1"/>
                </a:solidFill>
                <a:latin typeface="Californian FB" pitchFamily="18" charset="0"/>
              </a:rPr>
              <a:t>We Have Completed a Unit on Weather.</a:t>
            </a:r>
          </a:p>
          <a:p>
            <a:endParaRPr lang="en-US" b="1" dirty="0">
              <a:solidFill>
                <a:schemeClr val="tx1"/>
              </a:solidFill>
              <a:latin typeface="Californian FB" pitchFamily="18" charset="0"/>
            </a:endParaRPr>
          </a:p>
          <a:p>
            <a:r>
              <a:rPr lang="en-US" b="1" dirty="0" smtClean="0">
                <a:solidFill>
                  <a:schemeClr val="tx1"/>
                </a:solidFill>
                <a:latin typeface="Californian FB" pitchFamily="18" charset="0"/>
              </a:rPr>
              <a:t>What did we learn about?</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Air Temperature</a:t>
            </a:r>
          </a:p>
          <a:p>
            <a:pPr algn="l">
              <a:buFont typeface="Arial" pitchFamily="34" charset="0"/>
              <a:buChar char="•"/>
            </a:pPr>
            <a:r>
              <a:rPr lang="en-US" b="1" dirty="0" smtClean="0">
                <a:solidFill>
                  <a:schemeClr val="tx1"/>
                </a:solidFill>
                <a:latin typeface="Californian FB" pitchFamily="18" charset="0"/>
              </a:rPr>
              <a:t>Winds</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Clouds</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Air Masses</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Fronts</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Pressure Systems</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Severe Weather</a:t>
            </a:r>
          </a:p>
          <a:p>
            <a:pPr algn="l">
              <a:buFont typeface="Arial" pitchFamily="34" charset="0"/>
              <a:buChar char="•"/>
            </a:pPr>
            <a:r>
              <a:rPr lang="en-US" b="1" dirty="0">
                <a:solidFill>
                  <a:schemeClr val="tx1"/>
                </a:solidFill>
                <a:latin typeface="Californian FB" pitchFamily="18" charset="0"/>
              </a:rPr>
              <a:t> </a:t>
            </a:r>
            <a:r>
              <a:rPr lang="en-US" b="1" dirty="0" smtClean="0">
                <a:solidFill>
                  <a:schemeClr val="tx1"/>
                </a:solidFill>
                <a:latin typeface="Californian FB" pitchFamily="18" charset="0"/>
              </a:rPr>
              <a:t>Weather Forecasting</a:t>
            </a:r>
            <a:endParaRPr lang="en-US" b="1" dirty="0">
              <a:solidFill>
                <a:schemeClr val="tx1"/>
              </a:solidFill>
              <a:latin typeface="Californian FB"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819400"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r>
              <a:rPr lang="en-US" sz="4400" b="1" dirty="0" smtClean="0">
                <a:solidFill>
                  <a:schemeClr val="tx1"/>
                </a:solidFill>
                <a:latin typeface="Californian FB" pitchFamily="18" charset="0"/>
              </a:rPr>
              <a:t>Now We Are Going to Complete Our Performance Task!!!!!!</a:t>
            </a:r>
          </a:p>
          <a:p>
            <a:endParaRPr lang="en-US" sz="4400" b="1" dirty="0">
              <a:solidFill>
                <a:schemeClr val="tx1"/>
              </a:solidFill>
              <a:latin typeface="Californian FB" pitchFamily="18" charset="0"/>
            </a:endParaRPr>
          </a:p>
          <a:p>
            <a:r>
              <a:rPr lang="en-US" sz="4400" b="1" dirty="0" smtClean="0">
                <a:solidFill>
                  <a:schemeClr val="tx1"/>
                </a:solidFill>
                <a:latin typeface="Californian FB" pitchFamily="18" charset="0"/>
              </a:rPr>
              <a:t>You have two choices…</a:t>
            </a:r>
            <a:endParaRPr lang="en-US" b="1" dirty="0">
              <a:solidFill>
                <a:schemeClr val="tx1"/>
              </a:solidFill>
              <a:latin typeface="Californian FB" pitchFamily="18" charset="0"/>
            </a:endParaRPr>
          </a:p>
          <a:p>
            <a:endParaRPr lang="en-US" dirty="0"/>
          </a:p>
        </p:txBody>
      </p:sp>
      <p:pic>
        <p:nvPicPr>
          <p:cNvPr id="14338" name="Picture 2" descr="C:\Documents and Settings\admin\Local Settings\Temporary Internet Files\Content.IE5\O8YKOSVQ\MP900431118[1].jpg"/>
          <p:cNvPicPr>
            <a:picLocks noChangeAspect="1" noChangeArrowheads="1"/>
          </p:cNvPicPr>
          <p:nvPr/>
        </p:nvPicPr>
        <p:blipFill>
          <a:blip r:embed="rId3" cstate="print"/>
          <a:srcRect/>
          <a:stretch>
            <a:fillRect/>
          </a:stretch>
        </p:blipFill>
        <p:spPr bwMode="auto">
          <a:xfrm>
            <a:off x="4724400" y="4267200"/>
            <a:ext cx="2209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fontScale="77500" lnSpcReduction="20000"/>
          </a:bodyPr>
          <a:lstStyle/>
          <a:p>
            <a:r>
              <a:rPr lang="en-US" sz="2600" b="1" dirty="0" smtClean="0">
                <a:solidFill>
                  <a:schemeClr val="tx1"/>
                </a:solidFill>
                <a:latin typeface="Californian FB" pitchFamily="18" charset="0"/>
              </a:rPr>
              <a:t>Choice 1: </a:t>
            </a:r>
            <a:r>
              <a:rPr lang="en-US" sz="2600" b="1" u="sng" dirty="0" smtClean="0">
                <a:solidFill>
                  <a:schemeClr val="tx1"/>
                </a:solidFill>
                <a:latin typeface="Californian FB" pitchFamily="18" charset="0"/>
              </a:rPr>
              <a:t>Weather Board Game</a:t>
            </a:r>
          </a:p>
          <a:p>
            <a:endParaRPr lang="en-US" sz="800" b="1" dirty="0">
              <a:solidFill>
                <a:schemeClr val="tx1"/>
              </a:solidFill>
              <a:latin typeface="Californian FB" pitchFamily="18" charset="0"/>
            </a:endParaRPr>
          </a:p>
          <a:p>
            <a:r>
              <a:rPr lang="en-US" sz="2600" b="1" i="1" dirty="0" smtClean="0">
                <a:solidFill>
                  <a:schemeClr val="tx1"/>
                </a:solidFill>
                <a:latin typeface="Californian FB" pitchFamily="18" charset="0"/>
              </a:rPr>
              <a:t>Must answer the question</a:t>
            </a:r>
            <a:r>
              <a:rPr lang="en-US" sz="2600" b="1" dirty="0" smtClean="0">
                <a:solidFill>
                  <a:schemeClr val="tx1"/>
                </a:solidFill>
                <a:latin typeface="Californian FB" pitchFamily="18" charset="0"/>
              </a:rPr>
              <a:t>: </a:t>
            </a:r>
          </a:p>
          <a:p>
            <a:r>
              <a:rPr lang="en-US" sz="2600" b="1" dirty="0" smtClean="0">
                <a:solidFill>
                  <a:schemeClr val="tx1"/>
                </a:solidFill>
                <a:latin typeface="Californian FB" pitchFamily="18" charset="0"/>
              </a:rPr>
              <a:t>What effects do hurricanes have on people and the environment?</a:t>
            </a:r>
          </a:p>
          <a:p>
            <a:endParaRPr lang="en-US" sz="2600" b="1" dirty="0" smtClean="0">
              <a:solidFill>
                <a:schemeClr val="tx1"/>
              </a:solidFill>
              <a:latin typeface="Californian FB" pitchFamily="18" charset="0"/>
            </a:endParaRPr>
          </a:p>
          <a:p>
            <a:endParaRPr lang="en-US" sz="800" b="1" dirty="0">
              <a:solidFill>
                <a:schemeClr val="tx1"/>
              </a:solidFill>
              <a:latin typeface="Californian FB" pitchFamily="18" charset="0"/>
            </a:endParaRPr>
          </a:p>
          <a:p>
            <a:r>
              <a:rPr lang="en-US" sz="2600" b="1" u="sng" dirty="0" smtClean="0">
                <a:solidFill>
                  <a:schemeClr val="tx1"/>
                </a:solidFill>
                <a:latin typeface="Californian FB" pitchFamily="18" charset="0"/>
              </a:rPr>
              <a:t>What you need</a:t>
            </a:r>
            <a:r>
              <a:rPr lang="en-US" sz="2600" b="1" dirty="0" smtClean="0">
                <a:solidFill>
                  <a:schemeClr val="tx1"/>
                </a:solidFill>
                <a:latin typeface="Californian FB" pitchFamily="18" charset="0"/>
              </a:rPr>
              <a:t>:</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The actual board game</a:t>
            </a:r>
          </a:p>
          <a:p>
            <a:pPr algn="l">
              <a:lnSpc>
                <a:spcPct val="160000"/>
              </a:lnSpc>
              <a:buFont typeface="Arial" pitchFamily="34" charset="0"/>
              <a:buChar char="•"/>
            </a:pPr>
            <a:r>
              <a:rPr lang="en-US" sz="2600" b="1" dirty="0" smtClean="0">
                <a:solidFill>
                  <a:schemeClr val="tx1"/>
                </a:solidFill>
                <a:latin typeface="Californian FB" pitchFamily="18" charset="0"/>
              </a:rPr>
              <a:t>A Catchy Name and Cover Design</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A slogan</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A persuasive essay to a toy company to get them to buy your games.</a:t>
            </a:r>
          </a:p>
          <a:p>
            <a:pPr algn="l">
              <a:lnSpc>
                <a:spcPct val="160000"/>
              </a:lnSpc>
              <a:buFont typeface="Arial" pitchFamily="34" charset="0"/>
              <a:buChar char="•"/>
            </a:pPr>
            <a:r>
              <a:rPr lang="en-US" sz="2600" b="1" dirty="0" smtClean="0">
                <a:solidFill>
                  <a:schemeClr val="tx1"/>
                </a:solidFill>
                <a:latin typeface="Californian FB" pitchFamily="18" charset="0"/>
              </a:rPr>
              <a:t>Instructional Manual on how to play your game</a:t>
            </a:r>
          </a:p>
          <a:p>
            <a:pPr algn="l">
              <a:lnSpc>
                <a:spcPct val="160000"/>
              </a:lnSpc>
              <a:buFont typeface="Arial" pitchFamily="34" charset="0"/>
              <a:buChar char="•"/>
            </a:pPr>
            <a:r>
              <a:rPr lang="en-US" sz="2600" b="1" dirty="0" smtClean="0">
                <a:solidFill>
                  <a:schemeClr val="tx1"/>
                </a:solidFill>
                <a:latin typeface="Californian FB" pitchFamily="18" charset="0"/>
              </a:rPr>
              <a:t>Be sure to include visuals.</a:t>
            </a:r>
          </a:p>
          <a:p>
            <a:pPr algn="l">
              <a:lnSpc>
                <a:spcPct val="160000"/>
              </a:lnSpc>
              <a:buFont typeface="Arial" pitchFamily="34" charset="0"/>
              <a:buChar char="•"/>
            </a:pPr>
            <a:r>
              <a:rPr lang="en-US" sz="2600" b="1" dirty="0" smtClean="0">
                <a:solidFill>
                  <a:schemeClr val="tx1"/>
                </a:solidFill>
                <a:latin typeface="Californian FB" pitchFamily="18" charset="0"/>
              </a:rPr>
              <a:t>You will have to do research to make sure your information is correct.</a:t>
            </a:r>
          </a:p>
          <a:p>
            <a:pPr algn="l">
              <a:lnSpc>
                <a:spcPct val="160000"/>
              </a:lnSpc>
              <a:buFont typeface="Arial" pitchFamily="34" charset="0"/>
              <a:buChar char="•"/>
            </a:pPr>
            <a:r>
              <a:rPr lang="en-US" sz="2600" b="1" dirty="0" smtClean="0">
                <a:solidFill>
                  <a:schemeClr val="tx1"/>
                </a:solidFill>
                <a:latin typeface="Californian FB" pitchFamily="18" charset="0"/>
              </a:rPr>
              <a:t>This can be done in groups of 3-4.</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calcmode="lin" valueType="num">
                                      <p:cBhvr additive="base">
                                        <p:cTn id="5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 calcmode="lin" valueType="num">
                                      <p:cBhvr additive="base">
                                        <p:cTn id="6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fontScale="77500" lnSpcReduction="20000"/>
          </a:bodyPr>
          <a:lstStyle/>
          <a:p>
            <a:r>
              <a:rPr lang="en-US" sz="2600" b="1" dirty="0" smtClean="0">
                <a:solidFill>
                  <a:schemeClr val="tx1"/>
                </a:solidFill>
                <a:latin typeface="Californian FB" pitchFamily="18" charset="0"/>
              </a:rPr>
              <a:t>Choice 2: </a:t>
            </a:r>
            <a:r>
              <a:rPr lang="en-US" sz="2600" b="1" u="sng" dirty="0" smtClean="0">
                <a:solidFill>
                  <a:schemeClr val="tx1"/>
                </a:solidFill>
                <a:latin typeface="Californian FB" pitchFamily="18" charset="0"/>
              </a:rPr>
              <a:t>Meteorologist Tri-fold</a:t>
            </a:r>
          </a:p>
          <a:p>
            <a:endParaRPr lang="en-US" sz="800" b="1" dirty="0">
              <a:solidFill>
                <a:schemeClr val="tx1"/>
              </a:solidFill>
              <a:latin typeface="Californian FB" pitchFamily="18" charset="0"/>
            </a:endParaRPr>
          </a:p>
          <a:p>
            <a:r>
              <a:rPr lang="en-US" sz="2600" b="1" i="1" dirty="0" smtClean="0">
                <a:solidFill>
                  <a:schemeClr val="tx1"/>
                </a:solidFill>
                <a:latin typeface="Californian FB" pitchFamily="18" charset="0"/>
              </a:rPr>
              <a:t>Must answer the questions</a:t>
            </a:r>
            <a:r>
              <a:rPr lang="en-US" sz="2600" b="1" dirty="0" smtClean="0">
                <a:solidFill>
                  <a:schemeClr val="tx1"/>
                </a:solidFill>
                <a:latin typeface="Californian FB" pitchFamily="18" charset="0"/>
              </a:rPr>
              <a:t>: </a:t>
            </a:r>
          </a:p>
          <a:p>
            <a:r>
              <a:rPr lang="en-US" sz="2600" b="1" dirty="0" smtClean="0">
                <a:solidFill>
                  <a:schemeClr val="tx1"/>
                </a:solidFill>
                <a:latin typeface="Californian FB" pitchFamily="18" charset="0"/>
              </a:rPr>
              <a:t>How do you become a meteorologist?  How do meteorologist predict and explain the weather?</a:t>
            </a:r>
          </a:p>
          <a:p>
            <a:endParaRPr lang="en-US" sz="2600" b="1" dirty="0" smtClean="0">
              <a:solidFill>
                <a:schemeClr val="tx1"/>
              </a:solidFill>
              <a:latin typeface="Californian FB" pitchFamily="18" charset="0"/>
            </a:endParaRPr>
          </a:p>
          <a:p>
            <a:endParaRPr lang="en-US" sz="800" b="1" dirty="0">
              <a:solidFill>
                <a:schemeClr val="tx1"/>
              </a:solidFill>
              <a:latin typeface="Californian FB" pitchFamily="18" charset="0"/>
            </a:endParaRPr>
          </a:p>
          <a:p>
            <a:r>
              <a:rPr lang="en-US" sz="2600" b="1" u="sng" dirty="0" smtClean="0">
                <a:solidFill>
                  <a:schemeClr val="tx1"/>
                </a:solidFill>
                <a:latin typeface="Californian FB" pitchFamily="18" charset="0"/>
              </a:rPr>
              <a:t>What you need</a:t>
            </a:r>
            <a:r>
              <a:rPr lang="en-US" sz="2600" b="1" dirty="0" smtClean="0">
                <a:solidFill>
                  <a:schemeClr val="tx1"/>
                </a:solidFill>
                <a:latin typeface="Californian FB" pitchFamily="18" charset="0"/>
              </a:rPr>
              <a:t>:</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To create a tri-fold board</a:t>
            </a:r>
          </a:p>
          <a:p>
            <a:pPr algn="l">
              <a:lnSpc>
                <a:spcPct val="160000"/>
              </a:lnSpc>
              <a:buFont typeface="Arial" pitchFamily="34" charset="0"/>
              <a:buChar char="•"/>
            </a:pPr>
            <a:r>
              <a:rPr lang="en-US" sz="2600" b="1" dirty="0" smtClean="0">
                <a:solidFill>
                  <a:schemeClr val="tx1"/>
                </a:solidFill>
                <a:latin typeface="Californian FB" pitchFamily="18" charset="0"/>
              </a:rPr>
              <a:t>A Catchy Name</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An essay explaining how to become a meteorologist and how they predict the weather.</a:t>
            </a:r>
          </a:p>
          <a:p>
            <a:pPr algn="l">
              <a:lnSpc>
                <a:spcPct val="160000"/>
              </a:lnSpc>
              <a:buFont typeface="Arial" pitchFamily="34" charset="0"/>
              <a:buChar char="•"/>
            </a:pPr>
            <a:r>
              <a:rPr lang="en-US" sz="2600" b="1" dirty="0">
                <a:solidFill>
                  <a:schemeClr val="tx1"/>
                </a:solidFill>
                <a:latin typeface="Californian FB" pitchFamily="18" charset="0"/>
              </a:rPr>
              <a:t> </a:t>
            </a:r>
            <a:r>
              <a:rPr lang="en-US" sz="2600" b="1" dirty="0" smtClean="0">
                <a:solidFill>
                  <a:schemeClr val="tx1"/>
                </a:solidFill>
                <a:latin typeface="Californian FB" pitchFamily="18" charset="0"/>
              </a:rPr>
              <a:t>Smaller activities to attach to your board to show how meteorologists predict the weather.</a:t>
            </a:r>
          </a:p>
          <a:p>
            <a:pPr algn="l">
              <a:lnSpc>
                <a:spcPct val="160000"/>
              </a:lnSpc>
              <a:buFont typeface="Arial" pitchFamily="34" charset="0"/>
              <a:buChar char="•"/>
            </a:pPr>
            <a:r>
              <a:rPr lang="en-US" sz="2600" b="1" dirty="0" smtClean="0">
                <a:solidFill>
                  <a:schemeClr val="tx1"/>
                </a:solidFill>
                <a:latin typeface="Californian FB" pitchFamily="18" charset="0"/>
              </a:rPr>
              <a:t>Be sure to include visuals.</a:t>
            </a:r>
          </a:p>
          <a:p>
            <a:pPr algn="l">
              <a:lnSpc>
                <a:spcPct val="160000"/>
              </a:lnSpc>
              <a:buFont typeface="Arial" pitchFamily="34" charset="0"/>
              <a:buChar char="•"/>
            </a:pPr>
            <a:r>
              <a:rPr lang="en-US" sz="2600" b="1" dirty="0" smtClean="0">
                <a:solidFill>
                  <a:schemeClr val="tx1"/>
                </a:solidFill>
                <a:latin typeface="Californian FB" pitchFamily="18" charset="0"/>
              </a:rPr>
              <a:t>You will have to do research to make sure your information is correct.</a:t>
            </a:r>
          </a:p>
          <a:p>
            <a:pPr algn="l">
              <a:lnSpc>
                <a:spcPct val="160000"/>
              </a:lnSpc>
              <a:buFont typeface="Arial" pitchFamily="34" charset="0"/>
              <a:buChar char="•"/>
            </a:pPr>
            <a:r>
              <a:rPr lang="en-US" sz="2600" b="1" dirty="0" smtClean="0">
                <a:solidFill>
                  <a:schemeClr val="tx1"/>
                </a:solidFill>
                <a:latin typeface="Californian FB" pitchFamily="18" charset="0"/>
              </a:rPr>
              <a:t>This can be done independently.</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calcmode="lin" valueType="num">
                                      <p:cBhvr additive="base">
                                        <p:cTn id="5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endParaRPr lang="en-US" sz="2600" b="1" dirty="0" smtClean="0">
              <a:solidFill>
                <a:schemeClr val="tx1"/>
              </a:solidFill>
              <a:latin typeface="Californian FB" pitchFamily="18" charset="0"/>
            </a:endParaRPr>
          </a:p>
          <a:p>
            <a:endParaRPr lang="en-US" sz="2600" b="1" dirty="0">
              <a:solidFill>
                <a:schemeClr val="tx1"/>
              </a:solidFill>
              <a:latin typeface="Californian FB" pitchFamily="18" charset="0"/>
            </a:endParaRPr>
          </a:p>
          <a:p>
            <a:endParaRPr lang="en-US" sz="2600" b="1" dirty="0" smtClean="0">
              <a:solidFill>
                <a:schemeClr val="tx1"/>
              </a:solidFill>
              <a:latin typeface="Californian FB" pitchFamily="18" charset="0"/>
            </a:endParaRPr>
          </a:p>
          <a:p>
            <a:endParaRPr lang="en-US" sz="2600" b="1" dirty="0">
              <a:solidFill>
                <a:schemeClr val="tx1"/>
              </a:solidFill>
              <a:latin typeface="Californian FB" pitchFamily="18" charset="0"/>
            </a:endParaRPr>
          </a:p>
          <a:p>
            <a:r>
              <a:rPr lang="en-US" sz="6600" b="1" dirty="0" smtClean="0">
                <a:solidFill>
                  <a:schemeClr val="tx1"/>
                </a:solidFill>
                <a:latin typeface="Californian FB" pitchFamily="18" charset="0"/>
              </a:rPr>
              <a:t>NOW YOU CHOOSE!!!</a:t>
            </a:r>
          </a:p>
          <a:p>
            <a:endParaRPr lang="en-US" sz="2600" b="1" dirty="0">
              <a:solidFill>
                <a:schemeClr val="tx1"/>
              </a:solidFill>
              <a:latin typeface="Californian FB" pitchFamily="18" charset="0"/>
            </a:endParaRPr>
          </a:p>
          <a:p>
            <a:r>
              <a:rPr lang="en-US" sz="2600" b="1" dirty="0" smtClean="0">
                <a:solidFill>
                  <a:schemeClr val="tx1"/>
                </a:solidFill>
                <a:latin typeface="Californian FB" pitchFamily="18" charset="0"/>
              </a:rPr>
              <a:t>(Let’s making a list)</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pPr algn="l"/>
            <a:endParaRPr lang="en-US" sz="2600" b="1" dirty="0" smtClean="0">
              <a:solidFill>
                <a:schemeClr val="tx1"/>
              </a:solidFill>
              <a:latin typeface="Californian FB" pitchFamily="18" charset="0"/>
            </a:endParaRPr>
          </a:p>
          <a:p>
            <a:pPr algn="l"/>
            <a:r>
              <a:rPr lang="en-US" sz="2600" b="1" dirty="0" smtClean="0">
                <a:solidFill>
                  <a:schemeClr val="tx1"/>
                </a:solidFill>
                <a:latin typeface="Californian FB" pitchFamily="18" charset="0"/>
              </a:rPr>
              <a:t>Homework:</a:t>
            </a:r>
          </a:p>
        </p:txBody>
      </p:sp>
      <p:pic>
        <p:nvPicPr>
          <p:cNvPr id="16386" name="Picture 2" descr="C:\Documents and Settings\admin\Local Settings\Temporary Internet Files\Content.IE5\XLP609N9\MC900088956[1].wmf"/>
          <p:cNvPicPr>
            <a:picLocks noChangeAspect="1" noChangeArrowheads="1"/>
          </p:cNvPicPr>
          <p:nvPr/>
        </p:nvPicPr>
        <p:blipFill>
          <a:blip r:embed="rId3" cstate="print"/>
          <a:srcRect/>
          <a:stretch>
            <a:fillRect/>
          </a:stretch>
        </p:blipFill>
        <p:spPr bwMode="auto">
          <a:xfrm>
            <a:off x="6172200" y="4724400"/>
            <a:ext cx="2600691" cy="161635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pPr algn="l"/>
            <a:endParaRPr lang="en-US" sz="2600" b="1" u="sng" dirty="0" smtClean="0">
              <a:solidFill>
                <a:schemeClr val="tx1"/>
              </a:solidFill>
              <a:latin typeface="Californian FB" pitchFamily="18" charset="0"/>
            </a:endParaRPr>
          </a:p>
          <a:p>
            <a:pPr algn="l"/>
            <a:endParaRPr lang="en-US" sz="2600" b="1" u="sng" dirty="0">
              <a:solidFill>
                <a:schemeClr val="tx1"/>
              </a:solidFill>
              <a:latin typeface="Californian FB" pitchFamily="18" charset="0"/>
            </a:endParaRPr>
          </a:p>
          <a:p>
            <a:pPr algn="l"/>
            <a:r>
              <a:rPr lang="en-US" sz="2600" b="1" u="sng" dirty="0" smtClean="0">
                <a:solidFill>
                  <a:schemeClr val="tx1"/>
                </a:solidFill>
                <a:latin typeface="Californian FB" pitchFamily="18" charset="0"/>
              </a:rPr>
              <a:t>Do Now</a:t>
            </a:r>
            <a:r>
              <a:rPr lang="en-US" sz="2600" b="1" dirty="0" smtClean="0">
                <a:solidFill>
                  <a:schemeClr val="tx1"/>
                </a:solidFill>
                <a:latin typeface="Californian FB" pitchFamily="18" charset="0"/>
              </a:rPr>
              <a:t>:  Take out homework and project supplies, begin working.</a:t>
            </a:r>
          </a:p>
        </p:txBody>
      </p:sp>
      <p:pic>
        <p:nvPicPr>
          <p:cNvPr id="15362" name="Picture 2" descr="C:\Documents and Settings\admin\Local Settings\Temporary Internet Files\Content.IE5\SIJZ3KUD\MC900056947[1].wmf"/>
          <p:cNvPicPr>
            <a:picLocks noChangeAspect="1" noChangeArrowheads="1"/>
          </p:cNvPicPr>
          <p:nvPr/>
        </p:nvPicPr>
        <p:blipFill>
          <a:blip r:embed="rId3" cstate="print"/>
          <a:srcRect/>
          <a:stretch>
            <a:fillRect/>
          </a:stretch>
        </p:blipFill>
        <p:spPr bwMode="auto">
          <a:xfrm>
            <a:off x="3276600" y="2590800"/>
            <a:ext cx="1818742" cy="1716329"/>
          </a:xfrm>
          <a:prstGeom prst="rect">
            <a:avLst/>
          </a:prstGeom>
          <a:noFill/>
        </p:spPr>
      </p:pic>
      <p:pic>
        <p:nvPicPr>
          <p:cNvPr id="15363" name="Picture 3" descr="C:\Documents and Settings\admin\Local Settings\Temporary Internet Files\Content.IE5\O8YKOSVQ\MC900047832[1].wmf"/>
          <p:cNvPicPr>
            <a:picLocks noChangeAspect="1" noChangeArrowheads="1"/>
          </p:cNvPicPr>
          <p:nvPr/>
        </p:nvPicPr>
        <p:blipFill>
          <a:blip r:embed="rId4" cstate="print"/>
          <a:srcRect/>
          <a:stretch>
            <a:fillRect/>
          </a:stretch>
        </p:blipFill>
        <p:spPr bwMode="auto">
          <a:xfrm>
            <a:off x="6172200" y="3606614"/>
            <a:ext cx="2655113" cy="291580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QNGJTgwDBgRRqjJFDh3aUSUjWw6tB5Pa1olEjEYcx2vjYNK43Dj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760486" y="0"/>
            <a:ext cx="6383514" cy="6858000"/>
          </a:xfrm>
          <a:prstGeom prst="rect">
            <a:avLst/>
          </a:prstGeom>
          <a:noFill/>
        </p:spPr>
      </p:pic>
      <p:sp>
        <p:nvSpPr>
          <p:cNvPr id="2" name="Title 1"/>
          <p:cNvSpPr>
            <a:spLocks noGrp="1"/>
          </p:cNvSpPr>
          <p:nvPr>
            <p:ph type="ctrTitle"/>
          </p:nvPr>
        </p:nvSpPr>
        <p:spPr>
          <a:xfrm>
            <a:off x="0" y="0"/>
            <a:ext cx="2819400" cy="6858000"/>
          </a:xfrm>
          <a:solidFill>
            <a:srgbClr val="0070C0"/>
          </a:solidFill>
        </p:spPr>
        <p:txBody>
          <a:bodyPr>
            <a:normAutofit/>
          </a:bodyPr>
          <a:lstStyle/>
          <a:p>
            <a:pPr algn="l"/>
            <a:r>
              <a:rPr lang="en-US" sz="1600" u="sng" dirty="0" smtClean="0">
                <a:latin typeface="Californian FB" pitchFamily="18" charset="0"/>
              </a:rPr>
              <a:t>Learning Objective</a:t>
            </a:r>
            <a:r>
              <a:rPr lang="en-US" sz="1600" dirty="0" smtClean="0">
                <a:latin typeface="Californian FB" pitchFamily="18" charset="0"/>
              </a:rPr>
              <a:t>: </a:t>
            </a:r>
            <a:r>
              <a:rPr lang="en-US" sz="1600" dirty="0">
                <a:latin typeface="Californian FB" pitchFamily="18" charset="0"/>
              </a:rPr>
              <a:t>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a:t>
            </a:r>
            <a:r>
              <a:rPr lang="en-US" sz="1600" dirty="0" smtClean="0">
                <a:latin typeface="Californian FB" pitchFamily="18" charset="0"/>
              </a:rPr>
              <a:t>.</a:t>
            </a:r>
            <a:br>
              <a:rPr lang="en-US" sz="1600" dirty="0" smtClean="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dirty="0" smtClean="0">
                <a:latin typeface="Californian FB" pitchFamily="18" charset="0"/>
              </a:rPr>
              <a:t/>
            </a:r>
            <a:br>
              <a:rPr lang="en-US" sz="1600" dirty="0" smtClean="0">
                <a:latin typeface="Californian FB" pitchFamily="18" charset="0"/>
              </a:rPr>
            </a:br>
            <a:r>
              <a:rPr lang="en-US" sz="1600" dirty="0">
                <a:latin typeface="Californian FB" pitchFamily="18" charset="0"/>
              </a:rPr>
              <a:t/>
            </a:r>
            <a:br>
              <a:rPr lang="en-US" sz="1600" dirty="0">
                <a:latin typeface="Californian FB" pitchFamily="18" charset="0"/>
              </a:rPr>
            </a:br>
            <a:r>
              <a:rPr lang="en-US" sz="1600" u="sng" dirty="0">
                <a:latin typeface="Californian FB" pitchFamily="18" charset="0"/>
              </a:rPr>
              <a:t/>
            </a:r>
            <a:br>
              <a:rPr lang="en-US" sz="1600" u="sng" dirty="0">
                <a:latin typeface="Californian FB" pitchFamily="18" charset="0"/>
              </a:rPr>
            </a:br>
            <a:r>
              <a:rPr lang="en-US" sz="1600" u="sng" dirty="0" smtClean="0">
                <a:latin typeface="Californian FB" pitchFamily="18" charset="0"/>
              </a:rPr>
              <a:t>Standards</a:t>
            </a:r>
            <a:r>
              <a:rPr lang="en-US" sz="1600" dirty="0" smtClean="0">
                <a:latin typeface="Californian FB" pitchFamily="18" charset="0"/>
              </a:rPr>
              <a:t>: PS </a:t>
            </a:r>
            <a:r>
              <a:rPr lang="en-US" sz="1600" dirty="0">
                <a:latin typeface="Californian FB" pitchFamily="18" charset="0"/>
              </a:rPr>
              <a:t>#2.1a, c, d, j and 2.2i, j, k, l, p, q, r</a:t>
            </a:r>
          </a:p>
        </p:txBody>
      </p:sp>
      <p:sp>
        <p:nvSpPr>
          <p:cNvPr id="3" name="Subtitle 2"/>
          <p:cNvSpPr>
            <a:spLocks noGrp="1"/>
          </p:cNvSpPr>
          <p:nvPr>
            <p:ph type="subTitle" idx="1"/>
          </p:nvPr>
        </p:nvSpPr>
        <p:spPr>
          <a:xfrm>
            <a:off x="2743200" y="0"/>
            <a:ext cx="6400800" cy="6858000"/>
          </a:xfrm>
        </p:spPr>
        <p:txBody>
          <a:bodyPr>
            <a:normAutofit/>
          </a:bodyPr>
          <a:lstStyle/>
          <a:p>
            <a:pPr algn="l"/>
            <a:endParaRPr lang="en-US" sz="2600" b="1" u="sng" dirty="0" smtClean="0">
              <a:solidFill>
                <a:schemeClr val="tx1"/>
              </a:solidFill>
              <a:latin typeface="Californian FB" pitchFamily="18" charset="0"/>
            </a:endParaRPr>
          </a:p>
          <a:p>
            <a:pPr algn="l"/>
            <a:endParaRPr lang="en-US" sz="2600" b="1" u="sng" dirty="0">
              <a:solidFill>
                <a:schemeClr val="tx1"/>
              </a:solidFill>
              <a:latin typeface="Californian FB" pitchFamily="18" charset="0"/>
            </a:endParaRPr>
          </a:p>
          <a:p>
            <a:pPr algn="l"/>
            <a:r>
              <a:rPr lang="en-US" sz="2600" b="1" u="sng" dirty="0" smtClean="0">
                <a:solidFill>
                  <a:schemeClr val="tx1"/>
                </a:solidFill>
                <a:latin typeface="Californian FB" pitchFamily="18" charset="0"/>
              </a:rPr>
              <a:t>Homework</a:t>
            </a:r>
            <a:r>
              <a:rPr lang="en-US" sz="2600" b="1" dirty="0" smtClean="0">
                <a:solidFill>
                  <a:schemeClr val="tx1"/>
                </a:solidFill>
                <a:latin typeface="Californian FB" pitchFamily="18" charset="0"/>
              </a:rPr>
              <a:t>:</a:t>
            </a:r>
          </a:p>
        </p:txBody>
      </p:sp>
      <p:pic>
        <p:nvPicPr>
          <p:cNvPr id="17410" name="Picture 2" descr="C:\Documents and Settings\admin\Local Settings\Temporary Internet Files\Content.IE5\WV27Y5Y2\MC900290289[1].wmf"/>
          <p:cNvPicPr>
            <a:picLocks noChangeAspect="1" noChangeArrowheads="1"/>
          </p:cNvPicPr>
          <p:nvPr/>
        </p:nvPicPr>
        <p:blipFill>
          <a:blip r:embed="rId3" cstate="print"/>
          <a:srcRect/>
          <a:stretch>
            <a:fillRect/>
          </a:stretch>
        </p:blipFill>
        <p:spPr bwMode="auto">
          <a:xfrm rot="525793">
            <a:off x="5680090" y="3836668"/>
            <a:ext cx="3270585" cy="278846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863</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lpstr>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vt:lpstr>
    </vt:vector>
  </TitlesOfParts>
  <Company>NYCDOE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After the completion of Unit 2:Weather, the students will be able to complete a task of creating a board game showing the effects hurricanes have on people or to become meteorologists and explain how to predict the weather.  The students will complete the chosen task by scoring at least a three out of four on their NYS Rubric.              Standards: PS #2.1a, c, d, j and 2.2i, j, k, l, p, q, r</dc:title>
  <dc:creator>Administrator</dc:creator>
  <cp:lastModifiedBy>Kaleigh</cp:lastModifiedBy>
  <cp:revision>3</cp:revision>
  <dcterms:created xsi:type="dcterms:W3CDTF">2013-02-14T18:03:56Z</dcterms:created>
  <dcterms:modified xsi:type="dcterms:W3CDTF">2013-03-16T20:46:01Z</dcterms:modified>
</cp:coreProperties>
</file>