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E9912-8310-4E4C-BE87-8BFB0FFA968F}" type="datetimeFigureOut">
              <a:rPr lang="en-US" smtClean="0"/>
              <a:pPr/>
              <a:t>3/16/2013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7963-D8C3-455D-9A0F-3E203D282F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993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E9912-8310-4E4C-BE87-8BFB0FFA968F}" type="datetimeFigureOut">
              <a:rPr lang="en-US" smtClean="0"/>
              <a:pPr/>
              <a:t>3/16/2013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7963-D8C3-455D-9A0F-3E203D282F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84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E9912-8310-4E4C-BE87-8BFB0FFA968F}" type="datetimeFigureOut">
              <a:rPr lang="en-US" smtClean="0"/>
              <a:pPr/>
              <a:t>3/16/2013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7963-D8C3-455D-9A0F-3E203D282F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512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E9912-8310-4E4C-BE87-8BFB0FFA968F}" type="datetimeFigureOut">
              <a:rPr lang="en-US" smtClean="0"/>
              <a:pPr/>
              <a:t>3/16/2013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7963-D8C3-455D-9A0F-3E203D282F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46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E9912-8310-4E4C-BE87-8BFB0FFA968F}" type="datetimeFigureOut">
              <a:rPr lang="en-US" smtClean="0"/>
              <a:pPr/>
              <a:t>3/16/2013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7963-D8C3-455D-9A0F-3E203D282F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579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E9912-8310-4E4C-BE87-8BFB0FFA968F}" type="datetimeFigureOut">
              <a:rPr lang="en-US" smtClean="0"/>
              <a:pPr/>
              <a:t>3/16/2013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7963-D8C3-455D-9A0F-3E203D282F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111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E9912-8310-4E4C-BE87-8BFB0FFA968F}" type="datetimeFigureOut">
              <a:rPr lang="en-US" smtClean="0"/>
              <a:pPr/>
              <a:t>3/16/2013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7963-D8C3-455D-9A0F-3E203D282F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1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E9912-8310-4E4C-BE87-8BFB0FFA968F}" type="datetimeFigureOut">
              <a:rPr lang="en-US" smtClean="0"/>
              <a:pPr/>
              <a:t>3/16/2013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7963-D8C3-455D-9A0F-3E203D282F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00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E9912-8310-4E4C-BE87-8BFB0FFA968F}" type="datetimeFigureOut">
              <a:rPr lang="en-US" smtClean="0"/>
              <a:pPr/>
              <a:t>3/16/2013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7963-D8C3-455D-9A0F-3E203D282F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6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E9912-8310-4E4C-BE87-8BFB0FFA968F}" type="datetimeFigureOut">
              <a:rPr lang="en-US" smtClean="0"/>
              <a:pPr/>
              <a:t>3/16/2013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7963-D8C3-455D-9A0F-3E203D282F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500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E9912-8310-4E4C-BE87-8BFB0FFA968F}" type="datetimeFigureOut">
              <a:rPr lang="en-US" smtClean="0"/>
              <a:pPr/>
              <a:t>3/16/2013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7963-D8C3-455D-9A0F-3E203D282F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26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E9912-8310-4E4C-BE87-8BFB0FFA968F}" type="datetimeFigureOut">
              <a:rPr lang="en-US" smtClean="0"/>
              <a:pPr/>
              <a:t>3/16/2013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07963-D8C3-455D-9A0F-3E203D282F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860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2" Type="http://schemas.openxmlformats.org/officeDocument/2006/relationships/audio" Target="../media/media1.wav"/><Relationship Id="rId16" Type="http://schemas.openxmlformats.org/officeDocument/2006/relationships/image" Target="../media/image13.jpeg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11" Type="http://schemas.openxmlformats.org/officeDocument/2006/relationships/image" Target="../media/image8.jpeg"/><Relationship Id="rId5" Type="http://schemas.openxmlformats.org/officeDocument/2006/relationships/image" Target="../media/image2.jpeg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4" Type="http://schemas.openxmlformats.org/officeDocument/2006/relationships/image" Target="../media/image1.jpeg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404" y="5877094"/>
            <a:ext cx="1923596" cy="1016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491" y="3120005"/>
            <a:ext cx="2848022" cy="15985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2438400" cy="6858000"/>
          </a:xfrm>
          <a:solidFill>
            <a:schemeClr val="tx2">
              <a:lumMod val="60000"/>
              <a:lumOff val="40000"/>
              <a:alpha val="75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l"/>
            <a:r>
              <a:rPr lang="en-US" sz="1600" u="sng" dirty="0" smtClean="0">
                <a:latin typeface="Century" pitchFamily="18" charset="0"/>
              </a:rPr>
              <a:t>Instructional Objection: </a:t>
            </a:r>
            <a:r>
              <a:rPr lang="en-US" sz="1600" dirty="0">
                <a:latin typeface="Century" pitchFamily="18" charset="0"/>
              </a:rPr>
              <a:t>After the completion of a class discussion on hurricanes and blizzards, the students will build a perfect hurricane on create-a-cane.com while recording this information in a four-tab hot dog foldable.  The students will score at least an 80 on the game website for creating a perfect category 5 hurricane</a:t>
            </a:r>
            <a:r>
              <a:rPr lang="en-US" sz="1600" dirty="0" smtClean="0">
                <a:latin typeface="Century" pitchFamily="18" charset="0"/>
              </a:rPr>
              <a:t>.</a:t>
            </a:r>
            <a:br>
              <a:rPr lang="en-US" sz="1600" dirty="0" smtClean="0">
                <a:latin typeface="Century" pitchFamily="18" charset="0"/>
              </a:rPr>
            </a:br>
            <a:r>
              <a:rPr lang="en-US" sz="1600" dirty="0" smtClean="0">
                <a:latin typeface="Century" pitchFamily="18" charset="0"/>
              </a:rPr>
              <a:t/>
            </a:r>
            <a:br>
              <a:rPr lang="en-US" sz="1600" dirty="0" smtClean="0">
                <a:latin typeface="Century" pitchFamily="18" charset="0"/>
              </a:rPr>
            </a:br>
            <a:r>
              <a:rPr lang="en-US" sz="1600" dirty="0">
                <a:latin typeface="Century" pitchFamily="18" charset="0"/>
              </a:rPr>
              <a:t/>
            </a:r>
            <a:br>
              <a:rPr lang="en-US" sz="1600" dirty="0">
                <a:latin typeface="Century" pitchFamily="18" charset="0"/>
              </a:rPr>
            </a:br>
            <a:r>
              <a:rPr lang="en-US" sz="1600" u="sng" dirty="0" smtClean="0">
                <a:latin typeface="Baskerville Old Face" pitchFamily="18" charset="0"/>
              </a:rPr>
              <a:t>Standard</a:t>
            </a:r>
            <a:r>
              <a:rPr lang="en-US" sz="1600" dirty="0" smtClean="0">
                <a:latin typeface="Baskerville Old Face" pitchFamily="18" charset="0"/>
              </a:rPr>
              <a:t>: PS 2.2p </a:t>
            </a:r>
            <a:r>
              <a:rPr lang="en-US" sz="1600" i="1" dirty="0" smtClean="0">
                <a:latin typeface="Baskerville Old Face" pitchFamily="18" charset="0"/>
              </a:rPr>
              <a:t>Hazardous weather conditions include thunderstorms, tornadoes, hurricanes, ice storms, and blizzards. Humans can prepare for and respond to these conditions if given sufficient warning.</a:t>
            </a:r>
            <a:endParaRPr lang="en-US" sz="1600" dirty="0">
              <a:latin typeface="Century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0"/>
            <a:ext cx="6705600" cy="1752600"/>
          </a:xfrm>
          <a:solidFill>
            <a:schemeClr val="bg1">
              <a:lumMod val="75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sz="3800" b="1" u="sng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entury" pitchFamily="18" charset="0"/>
              </a:rPr>
              <a:t>Aim</a:t>
            </a:r>
            <a:r>
              <a:rPr lang="en-US" sz="3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entury" pitchFamily="18" charset="0"/>
              </a:rPr>
              <a:t>: What forms a Hurricane?</a:t>
            </a:r>
          </a:p>
          <a:p>
            <a:r>
              <a:rPr lang="en-US" sz="9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" pitchFamily="18" charset="0"/>
              </a:rPr>
              <a:t> </a:t>
            </a:r>
            <a:endParaRPr lang="en-US" sz="9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Century" pitchFamily="18" charset="0"/>
            </a:endParaRPr>
          </a:p>
          <a:p>
            <a:pPr algn="l"/>
            <a:r>
              <a:rPr lang="en-US" sz="2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entury" pitchFamily="18" charset="0"/>
              </a:rPr>
              <a:t>Do Now: </a:t>
            </a:r>
            <a:r>
              <a:rPr lang="en-US" sz="22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entury" pitchFamily="18" charset="0"/>
              </a:rPr>
              <a:t>Listen to the song and look at the pictures below.  After the song is completed write down the emotions that you felt and what you were doing during Hurricane Sandy.</a:t>
            </a:r>
            <a:endParaRPr lang="en-US" sz="2200" dirty="0">
              <a:solidFill>
                <a:schemeClr val="accent3">
                  <a:lumMod val="20000"/>
                  <a:lumOff val="80000"/>
                </a:schemeClr>
              </a:solidFill>
              <a:latin typeface="Century" pitchFamily="18" charset="0"/>
            </a:endParaRPr>
          </a:p>
        </p:txBody>
      </p:sp>
      <p:pic>
        <p:nvPicPr>
          <p:cNvPr id="4" name="sandy mix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2057400" y="6477000"/>
            <a:ext cx="304800" cy="3048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746069"/>
            <a:ext cx="2082384" cy="138682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370217"/>
            <a:ext cx="2021268" cy="134835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399" y="1718990"/>
            <a:ext cx="2513601" cy="14139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4" r="14712"/>
          <a:stretch/>
        </p:blipFill>
        <p:spPr>
          <a:xfrm>
            <a:off x="2438400" y="4638512"/>
            <a:ext cx="1676400" cy="221948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132" y="4648200"/>
            <a:ext cx="1919668" cy="143975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399" y="3120005"/>
            <a:ext cx="2513601" cy="190919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536" y="4638512"/>
            <a:ext cx="1871663" cy="130005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18"/>
          <a:stretch/>
        </p:blipFill>
        <p:spPr>
          <a:xfrm>
            <a:off x="4100132" y="5938568"/>
            <a:ext cx="3120272" cy="96934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199" y="5029200"/>
            <a:ext cx="1256801" cy="9144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640" y="1718990"/>
            <a:ext cx="2423160" cy="181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05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0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6705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2438400" cy="6858000"/>
          </a:xfrm>
          <a:solidFill>
            <a:schemeClr val="tx2">
              <a:lumMod val="60000"/>
              <a:lumOff val="40000"/>
              <a:alpha val="75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l"/>
            <a:r>
              <a:rPr lang="en-US" sz="1600" u="sng" dirty="0" smtClean="0">
                <a:latin typeface="Century" pitchFamily="18" charset="0"/>
              </a:rPr>
              <a:t>Instructional Objection: </a:t>
            </a:r>
            <a:r>
              <a:rPr lang="en-US" sz="1600" dirty="0">
                <a:latin typeface="Century" pitchFamily="18" charset="0"/>
              </a:rPr>
              <a:t>After the completion of a class discussion on hurricanes and blizzards, the students will build a perfect hurricane on create-a-cane.com while recording this information in a four-tab hot dog foldable.  The students will score at least an 80 on the game website for creating a perfect category 5 hurricane</a:t>
            </a:r>
            <a:r>
              <a:rPr lang="en-US" sz="1600" dirty="0" smtClean="0">
                <a:latin typeface="Century" pitchFamily="18" charset="0"/>
              </a:rPr>
              <a:t>.</a:t>
            </a:r>
            <a:br>
              <a:rPr lang="en-US" sz="1600" dirty="0" smtClean="0">
                <a:latin typeface="Century" pitchFamily="18" charset="0"/>
              </a:rPr>
            </a:br>
            <a:r>
              <a:rPr lang="en-US" sz="1600" dirty="0" smtClean="0">
                <a:latin typeface="Century" pitchFamily="18" charset="0"/>
              </a:rPr>
              <a:t/>
            </a:r>
            <a:br>
              <a:rPr lang="en-US" sz="1600" dirty="0" smtClean="0">
                <a:latin typeface="Century" pitchFamily="18" charset="0"/>
              </a:rPr>
            </a:br>
            <a:r>
              <a:rPr lang="en-US" sz="1600" dirty="0">
                <a:latin typeface="Century" pitchFamily="18" charset="0"/>
              </a:rPr>
              <a:t/>
            </a:r>
            <a:br>
              <a:rPr lang="en-US" sz="1600" dirty="0">
                <a:latin typeface="Century" pitchFamily="18" charset="0"/>
              </a:rPr>
            </a:br>
            <a:r>
              <a:rPr lang="en-US" sz="1600" u="sng" dirty="0" smtClean="0">
                <a:latin typeface="Baskerville Old Face" pitchFamily="18" charset="0"/>
              </a:rPr>
              <a:t>Standard</a:t>
            </a:r>
            <a:r>
              <a:rPr lang="en-US" sz="1600" dirty="0" smtClean="0">
                <a:latin typeface="Baskerville Old Face" pitchFamily="18" charset="0"/>
              </a:rPr>
              <a:t>: PS 2.2p </a:t>
            </a:r>
            <a:r>
              <a:rPr lang="en-US" sz="1600" i="1" dirty="0" smtClean="0">
                <a:latin typeface="Baskerville Old Face" pitchFamily="18" charset="0"/>
              </a:rPr>
              <a:t>Hazardous weather conditions include thunderstorms, tornadoes, hurricanes, ice storms, and blizzards. Humans can prepare for and respond to these conditions if given sufficient warning.</a:t>
            </a:r>
            <a:endParaRPr lang="en-US" sz="1600" dirty="0">
              <a:latin typeface="Century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0"/>
            <a:ext cx="6705600" cy="6858000"/>
          </a:xfrm>
          <a:solidFill>
            <a:schemeClr val="bg1">
              <a:lumMod val="75000"/>
              <a:alpha val="65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en-US" sz="4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entury" pitchFamily="18" charset="0"/>
              </a:rPr>
              <a:t>What are Hurricanes?</a:t>
            </a:r>
          </a:p>
          <a:p>
            <a:endParaRPr lang="en-US" sz="40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Century" pitchFamily="18" charset="0"/>
            </a:endParaRPr>
          </a:p>
          <a:p>
            <a:r>
              <a:rPr lang="en-US" sz="9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" pitchFamily="18" charset="0"/>
              </a:rPr>
              <a:t> </a:t>
            </a:r>
            <a:endParaRPr lang="en-US" sz="900" dirty="0" smtClean="0">
              <a:solidFill>
                <a:schemeClr val="accent3">
                  <a:lumMod val="20000"/>
                  <a:lumOff val="80000"/>
                </a:schemeClr>
              </a:solidFill>
              <a:latin typeface="Century" pitchFamily="18" charset="0"/>
            </a:endParaRPr>
          </a:p>
          <a:p>
            <a:pPr marL="342900" indent="-342900" algn="l">
              <a:buClr>
                <a:schemeClr val="accent3">
                  <a:lumMod val="60000"/>
                  <a:lumOff val="40000"/>
                </a:schemeClr>
              </a:buClr>
              <a:buFont typeface="Webdings" pitchFamily="18" charset="2"/>
              <a:buChar char=""/>
            </a:pPr>
            <a:r>
              <a:rPr lang="en-US" sz="3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entury" pitchFamily="18" charset="0"/>
              </a:rPr>
              <a:t>One of the most powerful types of storms are hurricanes.</a:t>
            </a:r>
          </a:p>
          <a:p>
            <a:pPr algn="l">
              <a:buClr>
                <a:schemeClr val="accent3">
                  <a:lumMod val="60000"/>
                  <a:lumOff val="40000"/>
                </a:schemeClr>
              </a:buClr>
            </a:pPr>
            <a:r>
              <a:rPr lang="en-US" sz="11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entury" pitchFamily="18" charset="0"/>
              </a:rPr>
              <a:t>    </a:t>
            </a:r>
            <a:endParaRPr lang="en-US" sz="1100" b="1" dirty="0">
              <a:solidFill>
                <a:schemeClr val="accent3">
                  <a:lumMod val="20000"/>
                  <a:lumOff val="80000"/>
                </a:schemeClr>
              </a:solidFill>
              <a:latin typeface="Century" pitchFamily="18" charset="0"/>
            </a:endParaRPr>
          </a:p>
          <a:p>
            <a:pPr marL="342900" indent="-342900" algn="l">
              <a:buClr>
                <a:schemeClr val="accent3">
                  <a:lumMod val="60000"/>
                  <a:lumOff val="40000"/>
                </a:schemeClr>
              </a:buClr>
              <a:buFont typeface="Webdings" pitchFamily="18" charset="2"/>
              <a:buChar char=""/>
            </a:pPr>
            <a:r>
              <a:rPr lang="en-US" sz="3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entury" pitchFamily="18" charset="0"/>
              </a:rPr>
              <a:t>Hurricanes are large, swirling, low pressure systems that form over the ocean.</a:t>
            </a:r>
          </a:p>
          <a:p>
            <a:pPr marL="342900" indent="-342900" algn="l">
              <a:buClr>
                <a:schemeClr val="accent3">
                  <a:lumMod val="60000"/>
                  <a:lumOff val="40000"/>
                </a:schemeClr>
              </a:buClr>
              <a:buFont typeface="Webdings" pitchFamily="18" charset="2"/>
              <a:buChar char=""/>
            </a:pPr>
            <a:endParaRPr lang="en-US" sz="1100" b="1" dirty="0">
              <a:solidFill>
                <a:schemeClr val="accent3">
                  <a:lumMod val="20000"/>
                  <a:lumOff val="80000"/>
                </a:schemeClr>
              </a:solidFill>
              <a:latin typeface="Century" pitchFamily="18" charset="0"/>
            </a:endParaRPr>
          </a:p>
          <a:p>
            <a:pPr marL="342900" indent="-342900" algn="l">
              <a:buClr>
                <a:schemeClr val="accent3">
                  <a:lumMod val="60000"/>
                  <a:lumOff val="40000"/>
                </a:schemeClr>
              </a:buClr>
              <a:buFont typeface="Webdings" pitchFamily="18" charset="2"/>
              <a:buChar char=""/>
            </a:pPr>
            <a:r>
              <a:rPr lang="en-US" sz="3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entury" pitchFamily="18" charset="0"/>
              </a:rPr>
              <a:t>It is similar to low pressure systems that form over land but are much stronger.</a:t>
            </a:r>
          </a:p>
          <a:p>
            <a:pPr marL="342900" indent="-342900" algn="l">
              <a:buClr>
                <a:schemeClr val="accent3">
                  <a:lumMod val="60000"/>
                  <a:lumOff val="40000"/>
                </a:schemeClr>
              </a:buClr>
              <a:buFont typeface="Webdings" pitchFamily="18" charset="2"/>
              <a:buChar char=""/>
            </a:pPr>
            <a:endParaRPr lang="en-US" sz="1100" b="1" dirty="0">
              <a:solidFill>
                <a:schemeClr val="accent3">
                  <a:lumMod val="20000"/>
                  <a:lumOff val="80000"/>
                </a:schemeClr>
              </a:solidFill>
              <a:latin typeface="Century" pitchFamily="18" charset="0"/>
            </a:endParaRPr>
          </a:p>
          <a:p>
            <a:pPr marL="342900" indent="-342900" algn="l">
              <a:buClr>
                <a:schemeClr val="accent3">
                  <a:lumMod val="60000"/>
                  <a:lumOff val="40000"/>
                </a:schemeClr>
              </a:buClr>
              <a:buFont typeface="Webdings" pitchFamily="18" charset="2"/>
              <a:buChar char=""/>
            </a:pPr>
            <a:r>
              <a:rPr lang="en-US" sz="3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entury" pitchFamily="18" charset="0"/>
              </a:rPr>
              <a:t>These storms start to form in the ocean around the equator.  In the Northern Hemisphere winds  start to turn counter-clockwise.</a:t>
            </a:r>
          </a:p>
          <a:p>
            <a:pPr marL="342900" indent="-342900" algn="l">
              <a:buClr>
                <a:schemeClr val="accent3">
                  <a:lumMod val="60000"/>
                  <a:lumOff val="40000"/>
                </a:schemeClr>
              </a:buClr>
              <a:buFont typeface="Webdings" pitchFamily="18" charset="2"/>
              <a:buChar char=""/>
            </a:pPr>
            <a:endParaRPr lang="en-US" sz="1100" b="1" dirty="0">
              <a:solidFill>
                <a:schemeClr val="accent3">
                  <a:lumMod val="20000"/>
                  <a:lumOff val="80000"/>
                </a:schemeClr>
              </a:solidFill>
              <a:latin typeface="Century" pitchFamily="18" charset="0"/>
            </a:endParaRPr>
          </a:p>
          <a:p>
            <a:pPr marL="342900" indent="-342900" algn="l">
              <a:buClr>
                <a:schemeClr val="accent3">
                  <a:lumMod val="60000"/>
                  <a:lumOff val="40000"/>
                </a:schemeClr>
              </a:buClr>
              <a:buFont typeface="Webdings" pitchFamily="18" charset="2"/>
              <a:buChar char=""/>
            </a:pPr>
            <a:r>
              <a:rPr lang="en-US" sz="3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entury" pitchFamily="18" charset="0"/>
              </a:rPr>
              <a:t>The strongest storms that affect North America start off the coast of Western Africa.</a:t>
            </a:r>
          </a:p>
          <a:p>
            <a:pPr marL="342900" indent="-342900" algn="l">
              <a:buClr>
                <a:schemeClr val="accent3">
                  <a:lumMod val="60000"/>
                  <a:lumOff val="40000"/>
                </a:schemeClr>
              </a:buClr>
              <a:buFont typeface="Webdings" pitchFamily="18" charset="2"/>
              <a:buChar char=""/>
            </a:pPr>
            <a:endParaRPr lang="en-US" sz="1100" b="1" dirty="0">
              <a:solidFill>
                <a:schemeClr val="accent3">
                  <a:lumMod val="20000"/>
                  <a:lumOff val="80000"/>
                </a:schemeClr>
              </a:solidFill>
              <a:latin typeface="Century" pitchFamily="18" charset="0"/>
            </a:endParaRPr>
          </a:p>
          <a:p>
            <a:pPr marL="342900" indent="-342900" algn="l">
              <a:buClr>
                <a:schemeClr val="accent3">
                  <a:lumMod val="60000"/>
                  <a:lumOff val="40000"/>
                </a:schemeClr>
              </a:buClr>
              <a:buFont typeface="Webdings" pitchFamily="18" charset="2"/>
              <a:buChar char=""/>
            </a:pPr>
            <a:r>
              <a:rPr lang="en-US" sz="3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entury" pitchFamily="18" charset="0"/>
              </a:rPr>
              <a:t>Hurricanes mainly occur from June to November in North America.</a:t>
            </a:r>
            <a:endParaRPr lang="en-US" sz="3400" b="1" dirty="0">
              <a:solidFill>
                <a:schemeClr val="accent3">
                  <a:lumMod val="20000"/>
                  <a:lumOff val="80000"/>
                </a:schemeClr>
              </a:solidFill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36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6705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2438400" cy="6858000"/>
          </a:xfrm>
          <a:solidFill>
            <a:schemeClr val="tx2">
              <a:lumMod val="60000"/>
              <a:lumOff val="40000"/>
              <a:alpha val="75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l"/>
            <a:r>
              <a:rPr lang="en-US" sz="1600" u="sng" dirty="0" smtClean="0">
                <a:latin typeface="Century" pitchFamily="18" charset="0"/>
              </a:rPr>
              <a:t>Instructional Objection: </a:t>
            </a:r>
            <a:r>
              <a:rPr lang="en-US" sz="1600" dirty="0">
                <a:latin typeface="Century" pitchFamily="18" charset="0"/>
              </a:rPr>
              <a:t>After the completion of a class discussion on hurricanes and blizzards, the students will build a perfect hurricane on create-a-cane.com while recording this information in a four-tab hot dog foldable.  The students will score at least an 80 on the game website for creating a perfect category 5 hurricane</a:t>
            </a:r>
            <a:r>
              <a:rPr lang="en-US" sz="1600" dirty="0" smtClean="0">
                <a:latin typeface="Century" pitchFamily="18" charset="0"/>
              </a:rPr>
              <a:t>.</a:t>
            </a:r>
            <a:br>
              <a:rPr lang="en-US" sz="1600" dirty="0" smtClean="0">
                <a:latin typeface="Century" pitchFamily="18" charset="0"/>
              </a:rPr>
            </a:br>
            <a:r>
              <a:rPr lang="en-US" sz="1600" dirty="0" smtClean="0">
                <a:latin typeface="Century" pitchFamily="18" charset="0"/>
              </a:rPr>
              <a:t/>
            </a:r>
            <a:br>
              <a:rPr lang="en-US" sz="1600" dirty="0" smtClean="0">
                <a:latin typeface="Century" pitchFamily="18" charset="0"/>
              </a:rPr>
            </a:br>
            <a:r>
              <a:rPr lang="en-US" sz="1600" dirty="0">
                <a:latin typeface="Century" pitchFamily="18" charset="0"/>
              </a:rPr>
              <a:t/>
            </a:r>
            <a:br>
              <a:rPr lang="en-US" sz="1600" dirty="0">
                <a:latin typeface="Century" pitchFamily="18" charset="0"/>
              </a:rPr>
            </a:br>
            <a:r>
              <a:rPr lang="en-US" sz="1600" u="sng" dirty="0" smtClean="0">
                <a:latin typeface="Baskerville Old Face" pitchFamily="18" charset="0"/>
              </a:rPr>
              <a:t>Standard</a:t>
            </a:r>
            <a:r>
              <a:rPr lang="en-US" sz="1600" dirty="0" smtClean="0">
                <a:latin typeface="Baskerville Old Face" pitchFamily="18" charset="0"/>
              </a:rPr>
              <a:t>: PS 2.2p </a:t>
            </a:r>
            <a:r>
              <a:rPr lang="en-US" sz="1600" i="1" dirty="0" smtClean="0">
                <a:latin typeface="Baskerville Old Face" pitchFamily="18" charset="0"/>
              </a:rPr>
              <a:t>Hazardous weather conditions include thunderstorms, tornadoes, hurricanes, ice storms, and blizzards. Humans can prepare for and respond to these conditions if given sufficient warning.</a:t>
            </a:r>
            <a:endParaRPr lang="en-US" sz="1600" dirty="0">
              <a:latin typeface="Century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0"/>
            <a:ext cx="6705600" cy="6858000"/>
          </a:xfrm>
          <a:solidFill>
            <a:schemeClr val="bg1">
              <a:lumMod val="75000"/>
              <a:alpha val="65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en-US" sz="41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entury" pitchFamily="18" charset="0"/>
              </a:rPr>
              <a:t>How do Hurricanes Form?</a:t>
            </a:r>
          </a:p>
          <a:p>
            <a:endParaRPr lang="en-US" sz="40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Century" pitchFamily="18" charset="0"/>
            </a:endParaRPr>
          </a:p>
          <a:p>
            <a:pPr marL="342900" indent="-342900" algn="l">
              <a:buClr>
                <a:schemeClr val="accent3">
                  <a:lumMod val="60000"/>
                  <a:lumOff val="40000"/>
                </a:schemeClr>
              </a:buClr>
              <a:buFont typeface="Webdings" pitchFamily="18" charset="2"/>
              <a:buChar char=""/>
            </a:pPr>
            <a:r>
              <a:rPr lang="en-US" sz="3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" pitchFamily="18" charset="0"/>
              </a:rPr>
              <a:t>As the water is heated, it evaporates and creates warm/moist </a:t>
            </a:r>
            <a:r>
              <a:rPr lang="en-US" sz="360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entury" pitchFamily="18" charset="0"/>
              </a:rPr>
              <a:t>air mass.</a:t>
            </a:r>
            <a:endParaRPr lang="en-US" sz="3600" dirty="0">
              <a:solidFill>
                <a:schemeClr val="accent3">
                  <a:lumMod val="20000"/>
                  <a:lumOff val="80000"/>
                </a:schemeClr>
              </a:solidFill>
              <a:latin typeface="Century" pitchFamily="18" charset="0"/>
            </a:endParaRPr>
          </a:p>
          <a:p>
            <a:pPr marL="342900" indent="-342900" algn="l">
              <a:buClr>
                <a:schemeClr val="accent3">
                  <a:lumMod val="60000"/>
                  <a:lumOff val="40000"/>
                </a:schemeClr>
              </a:buClr>
              <a:buFont typeface="Webdings" pitchFamily="18" charset="2"/>
              <a:buChar char=""/>
            </a:pPr>
            <a:endParaRPr lang="en-US" sz="3600" dirty="0">
              <a:solidFill>
                <a:schemeClr val="accent3">
                  <a:lumMod val="20000"/>
                  <a:lumOff val="80000"/>
                </a:schemeClr>
              </a:solidFill>
              <a:latin typeface="Century" pitchFamily="18" charset="0"/>
            </a:endParaRPr>
          </a:p>
          <a:p>
            <a:pPr marL="342900" indent="-342900" algn="l">
              <a:buClr>
                <a:schemeClr val="accent3">
                  <a:lumMod val="60000"/>
                  <a:lumOff val="40000"/>
                </a:schemeClr>
              </a:buClr>
              <a:buFont typeface="Webdings" pitchFamily="18" charset="2"/>
              <a:buChar char=""/>
            </a:pPr>
            <a:r>
              <a:rPr lang="en-US" sz="3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" pitchFamily="18" charset="0"/>
              </a:rPr>
              <a:t>As air condenses it cools, creating convection current of warm and cool air.</a:t>
            </a:r>
          </a:p>
          <a:p>
            <a:pPr marL="342900" indent="-342900" algn="l">
              <a:buClr>
                <a:schemeClr val="accent3">
                  <a:lumMod val="60000"/>
                  <a:lumOff val="40000"/>
                </a:schemeClr>
              </a:buClr>
              <a:buFont typeface="Webdings" pitchFamily="18" charset="2"/>
              <a:buChar char=""/>
            </a:pPr>
            <a:endParaRPr lang="en-US" sz="3600" dirty="0">
              <a:solidFill>
                <a:schemeClr val="accent3">
                  <a:lumMod val="20000"/>
                  <a:lumOff val="80000"/>
                </a:schemeClr>
              </a:solidFill>
              <a:latin typeface="Century" pitchFamily="18" charset="0"/>
            </a:endParaRPr>
          </a:p>
          <a:p>
            <a:pPr marL="342900" indent="-342900" algn="l">
              <a:buClr>
                <a:schemeClr val="accent3">
                  <a:lumMod val="60000"/>
                  <a:lumOff val="40000"/>
                </a:schemeClr>
              </a:buClr>
              <a:buFont typeface="Webdings" pitchFamily="18" charset="2"/>
              <a:buChar char=""/>
            </a:pPr>
            <a:r>
              <a:rPr lang="en-US" sz="3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" pitchFamily="18" charset="0"/>
              </a:rPr>
              <a:t>Like a machine the heat energy from the ocean changes into wind.</a:t>
            </a:r>
          </a:p>
          <a:p>
            <a:pPr marL="342900" indent="-342900" algn="l">
              <a:buClr>
                <a:schemeClr val="accent3">
                  <a:lumMod val="60000"/>
                  <a:lumOff val="40000"/>
                </a:schemeClr>
              </a:buClr>
              <a:buFont typeface="Webdings" pitchFamily="18" charset="2"/>
              <a:buChar char=""/>
            </a:pPr>
            <a:endParaRPr lang="en-US" sz="3600" dirty="0">
              <a:solidFill>
                <a:schemeClr val="accent3">
                  <a:lumMod val="20000"/>
                  <a:lumOff val="80000"/>
                </a:schemeClr>
              </a:solidFill>
              <a:latin typeface="Century" pitchFamily="18" charset="0"/>
            </a:endParaRPr>
          </a:p>
          <a:p>
            <a:pPr marL="342900" indent="-342900" algn="l">
              <a:buClr>
                <a:schemeClr val="accent3">
                  <a:lumMod val="60000"/>
                  <a:lumOff val="40000"/>
                </a:schemeClr>
              </a:buClr>
              <a:buFont typeface="Webdings" pitchFamily="18" charset="2"/>
              <a:buChar char=""/>
            </a:pPr>
            <a:r>
              <a:rPr lang="en-US" sz="3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" pitchFamily="18" charset="0"/>
              </a:rPr>
              <a:t>The storms grow stronger the longer they are over their energy source, or the warm, moist ocean </a:t>
            </a:r>
            <a:r>
              <a:rPr lang="en-US" sz="3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entury" pitchFamily="18" charset="0"/>
              </a:rPr>
              <a:t>water.</a:t>
            </a:r>
          </a:p>
          <a:p>
            <a:pPr marL="342900" indent="-342900" algn="l">
              <a:buClr>
                <a:schemeClr val="accent3">
                  <a:lumMod val="60000"/>
                  <a:lumOff val="40000"/>
                </a:schemeClr>
              </a:buClr>
              <a:buFont typeface="Webdings" pitchFamily="18" charset="2"/>
              <a:buChar char=""/>
            </a:pPr>
            <a:endParaRPr lang="en-US" sz="3600" dirty="0">
              <a:solidFill>
                <a:schemeClr val="accent3">
                  <a:lumMod val="20000"/>
                  <a:lumOff val="80000"/>
                </a:schemeClr>
              </a:solidFill>
              <a:latin typeface="Century" pitchFamily="18" charset="0"/>
            </a:endParaRPr>
          </a:p>
          <a:p>
            <a:pPr marL="342900" indent="-342900" algn="l">
              <a:buClr>
                <a:schemeClr val="accent3">
                  <a:lumMod val="60000"/>
                  <a:lumOff val="40000"/>
                </a:schemeClr>
              </a:buClr>
              <a:buFont typeface="Webdings" pitchFamily="18" charset="2"/>
              <a:buChar char=""/>
            </a:pPr>
            <a:r>
              <a:rPr lang="en-US" sz="3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entury" pitchFamily="18" charset="0"/>
              </a:rPr>
              <a:t>The center is called the eye.</a:t>
            </a:r>
          </a:p>
          <a:p>
            <a:pPr marL="342900" indent="-342900" algn="l">
              <a:buClr>
                <a:schemeClr val="accent3">
                  <a:lumMod val="60000"/>
                  <a:lumOff val="40000"/>
                </a:schemeClr>
              </a:buClr>
              <a:buFont typeface="Webdings" pitchFamily="18" charset="2"/>
              <a:buChar char=""/>
            </a:pPr>
            <a:endParaRPr lang="en-US" sz="3600" dirty="0">
              <a:solidFill>
                <a:schemeClr val="accent3">
                  <a:lumMod val="20000"/>
                  <a:lumOff val="80000"/>
                </a:schemeClr>
              </a:solidFill>
              <a:latin typeface="Century" pitchFamily="18" charset="0"/>
            </a:endParaRPr>
          </a:p>
          <a:p>
            <a:pPr marL="342900" indent="-342900" algn="l">
              <a:buClr>
                <a:schemeClr val="accent3">
                  <a:lumMod val="60000"/>
                  <a:lumOff val="40000"/>
                </a:schemeClr>
              </a:buClr>
              <a:buFont typeface="Webdings" pitchFamily="18" charset="2"/>
              <a:buChar char=""/>
            </a:pPr>
            <a:endParaRPr lang="en-US" sz="3600" dirty="0">
              <a:solidFill>
                <a:schemeClr val="accent3">
                  <a:lumMod val="20000"/>
                  <a:lumOff val="80000"/>
                </a:schemeClr>
              </a:solidFill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63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6705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2438400" cy="6858000"/>
          </a:xfrm>
          <a:solidFill>
            <a:schemeClr val="tx2">
              <a:lumMod val="60000"/>
              <a:lumOff val="40000"/>
              <a:alpha val="75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l"/>
            <a:r>
              <a:rPr lang="en-US" sz="1600" u="sng" dirty="0" smtClean="0">
                <a:latin typeface="Century" pitchFamily="18" charset="0"/>
              </a:rPr>
              <a:t>Instructional Objection: </a:t>
            </a:r>
            <a:r>
              <a:rPr lang="en-US" sz="1600" dirty="0">
                <a:latin typeface="Century" pitchFamily="18" charset="0"/>
              </a:rPr>
              <a:t>After the completion of a class discussion on hurricanes and blizzards, the students will build a perfect hurricane on create-a-cane.com while recording this information in a four-tab hot dog foldable.  The students will score at least an 80 on the game website for creating a perfect category 5 hurricane</a:t>
            </a:r>
            <a:r>
              <a:rPr lang="en-US" sz="1600" dirty="0" smtClean="0">
                <a:latin typeface="Century" pitchFamily="18" charset="0"/>
              </a:rPr>
              <a:t>.</a:t>
            </a:r>
            <a:br>
              <a:rPr lang="en-US" sz="1600" dirty="0" smtClean="0">
                <a:latin typeface="Century" pitchFamily="18" charset="0"/>
              </a:rPr>
            </a:br>
            <a:r>
              <a:rPr lang="en-US" sz="1600" dirty="0" smtClean="0">
                <a:latin typeface="Century" pitchFamily="18" charset="0"/>
              </a:rPr>
              <a:t/>
            </a:r>
            <a:br>
              <a:rPr lang="en-US" sz="1600" dirty="0" smtClean="0">
                <a:latin typeface="Century" pitchFamily="18" charset="0"/>
              </a:rPr>
            </a:br>
            <a:r>
              <a:rPr lang="en-US" sz="1600" dirty="0">
                <a:latin typeface="Century" pitchFamily="18" charset="0"/>
              </a:rPr>
              <a:t/>
            </a:r>
            <a:br>
              <a:rPr lang="en-US" sz="1600" dirty="0">
                <a:latin typeface="Century" pitchFamily="18" charset="0"/>
              </a:rPr>
            </a:br>
            <a:r>
              <a:rPr lang="en-US" sz="1600" u="sng" dirty="0" smtClean="0">
                <a:latin typeface="Baskerville Old Face" pitchFamily="18" charset="0"/>
              </a:rPr>
              <a:t>Standard</a:t>
            </a:r>
            <a:r>
              <a:rPr lang="en-US" sz="1600" dirty="0" smtClean="0">
                <a:latin typeface="Baskerville Old Face" pitchFamily="18" charset="0"/>
              </a:rPr>
              <a:t>: PS 2.2p </a:t>
            </a:r>
            <a:r>
              <a:rPr lang="en-US" sz="1600" i="1" dirty="0" smtClean="0">
                <a:latin typeface="Baskerville Old Face" pitchFamily="18" charset="0"/>
              </a:rPr>
              <a:t>Hazardous weather conditions include thunderstorms, tornadoes, hurricanes, ice storms, and blizzards. Humans can prepare for and respond to these conditions if given sufficient warning.</a:t>
            </a:r>
            <a:endParaRPr lang="en-US" sz="1600" dirty="0">
              <a:latin typeface="Century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0"/>
            <a:ext cx="6705600" cy="6858000"/>
          </a:xfrm>
          <a:solidFill>
            <a:schemeClr val="bg1">
              <a:lumMod val="75000"/>
              <a:alpha val="65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entury" pitchFamily="18" charset="0"/>
              </a:rPr>
              <a:t>How are Hurricanes Classified?  </a:t>
            </a:r>
          </a:p>
          <a:p>
            <a:endParaRPr lang="en-US" b="1" dirty="0">
              <a:solidFill>
                <a:schemeClr val="accent3">
                  <a:lumMod val="20000"/>
                  <a:lumOff val="80000"/>
                </a:schemeClr>
              </a:solidFill>
              <a:latin typeface="Century" pitchFamily="18" charset="0"/>
            </a:endParaRPr>
          </a:p>
          <a:p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  <a:latin typeface="Century" pitchFamily="18" charset="0"/>
            </a:endParaRPr>
          </a:p>
          <a:p>
            <a:pPr algn="r"/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entury" pitchFamily="18" charset="0"/>
              </a:rPr>
              <a:t>      </a:t>
            </a:r>
            <a:r>
              <a:rPr lang="en-US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entury" pitchFamily="18" charset="0"/>
              </a:rPr>
              <a:t>Hurricanes</a:t>
            </a:r>
            <a:endParaRPr lang="en-US" sz="2800" b="1" dirty="0">
              <a:solidFill>
                <a:schemeClr val="accent3">
                  <a:lumMod val="20000"/>
                  <a:lumOff val="80000"/>
                </a:schemeClr>
              </a:solidFill>
              <a:latin typeface="Century" pitchFamily="18" charset="0"/>
            </a:endParaRPr>
          </a:p>
          <a:p>
            <a:pPr algn="r"/>
            <a:r>
              <a:rPr lang="en-US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entury" pitchFamily="18" charset="0"/>
              </a:rPr>
              <a:t>are also</a:t>
            </a:r>
          </a:p>
          <a:p>
            <a:pPr algn="r"/>
            <a:r>
              <a:rPr lang="en-US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entury" pitchFamily="18" charset="0"/>
              </a:rPr>
              <a:t>known as</a:t>
            </a:r>
          </a:p>
          <a:p>
            <a:pPr algn="r"/>
            <a:r>
              <a:rPr lang="en-US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entury" pitchFamily="18" charset="0"/>
              </a:rPr>
              <a:t>Typhoons and</a:t>
            </a:r>
          </a:p>
          <a:p>
            <a:pPr algn="r"/>
            <a:r>
              <a:rPr lang="en-US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entury" pitchFamily="18" charset="0"/>
              </a:rPr>
              <a:t>Cyclones.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791464"/>
            <a:ext cx="4038600" cy="5761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827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6705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2438400" cy="6858000"/>
          </a:xfrm>
          <a:solidFill>
            <a:schemeClr val="tx2">
              <a:lumMod val="60000"/>
              <a:lumOff val="40000"/>
              <a:alpha val="75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l"/>
            <a:r>
              <a:rPr lang="en-US" sz="1600" u="sng" dirty="0" smtClean="0">
                <a:latin typeface="Century" pitchFamily="18" charset="0"/>
              </a:rPr>
              <a:t>Instructional Objection: </a:t>
            </a:r>
            <a:r>
              <a:rPr lang="en-US" sz="1600" dirty="0">
                <a:latin typeface="Century" pitchFamily="18" charset="0"/>
              </a:rPr>
              <a:t>After the completion of a class discussion on hurricanes and blizzards, the students will build a perfect hurricane on create-a-cane.com while recording this information in a four-tab hot dog foldable.  The students will score at least an 80 on the game website for creating a perfect category 5 hurricane</a:t>
            </a:r>
            <a:r>
              <a:rPr lang="en-US" sz="1600" dirty="0" smtClean="0">
                <a:latin typeface="Century" pitchFamily="18" charset="0"/>
              </a:rPr>
              <a:t>.</a:t>
            </a:r>
            <a:br>
              <a:rPr lang="en-US" sz="1600" dirty="0" smtClean="0">
                <a:latin typeface="Century" pitchFamily="18" charset="0"/>
              </a:rPr>
            </a:br>
            <a:r>
              <a:rPr lang="en-US" sz="1600" dirty="0" smtClean="0">
                <a:latin typeface="Century" pitchFamily="18" charset="0"/>
              </a:rPr>
              <a:t/>
            </a:r>
            <a:br>
              <a:rPr lang="en-US" sz="1600" dirty="0" smtClean="0">
                <a:latin typeface="Century" pitchFamily="18" charset="0"/>
              </a:rPr>
            </a:br>
            <a:r>
              <a:rPr lang="en-US" sz="1600" dirty="0">
                <a:latin typeface="Century" pitchFamily="18" charset="0"/>
              </a:rPr>
              <a:t/>
            </a:r>
            <a:br>
              <a:rPr lang="en-US" sz="1600" dirty="0">
                <a:latin typeface="Century" pitchFamily="18" charset="0"/>
              </a:rPr>
            </a:br>
            <a:r>
              <a:rPr lang="en-US" sz="1600" u="sng" dirty="0" smtClean="0">
                <a:latin typeface="Baskerville Old Face" pitchFamily="18" charset="0"/>
              </a:rPr>
              <a:t>Standard</a:t>
            </a:r>
            <a:r>
              <a:rPr lang="en-US" sz="1600" dirty="0" smtClean="0">
                <a:latin typeface="Baskerville Old Face" pitchFamily="18" charset="0"/>
              </a:rPr>
              <a:t>: PS 2.2p </a:t>
            </a:r>
            <a:r>
              <a:rPr lang="en-US" sz="1600" i="1" dirty="0" smtClean="0">
                <a:latin typeface="Baskerville Old Face" pitchFamily="18" charset="0"/>
              </a:rPr>
              <a:t>Hazardous weather conditions include thunderstorms, tornadoes, hurricanes, ice storms, and blizzards. Humans can prepare for and respond to these conditions if given sufficient warning.</a:t>
            </a:r>
            <a:endParaRPr lang="en-US" sz="1600" dirty="0">
              <a:latin typeface="Century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0"/>
            <a:ext cx="6705600" cy="6858000"/>
          </a:xfrm>
          <a:solidFill>
            <a:schemeClr val="bg1">
              <a:lumMod val="75000"/>
              <a:alpha val="65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entury" pitchFamily="18" charset="0"/>
              </a:rPr>
              <a:t>What happened when a Hurricane reaches land?</a:t>
            </a:r>
          </a:p>
          <a:p>
            <a:endParaRPr lang="en-US" sz="28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Century" pitchFamily="18" charset="0"/>
            </a:endParaRPr>
          </a:p>
          <a:p>
            <a:pPr marL="457200" indent="-457200" algn="l">
              <a:buClr>
                <a:schemeClr val="accent3">
                  <a:lumMod val="40000"/>
                  <a:lumOff val="60000"/>
                </a:schemeClr>
              </a:buClr>
              <a:buFont typeface="Webdings" pitchFamily="18" charset="2"/>
              <a:buChar char="Ù"/>
            </a:pPr>
            <a:r>
              <a:rPr lang="en-US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entury" pitchFamily="18" charset="0"/>
              </a:rPr>
              <a:t>Hurricanes are the most destructive when they first hit land since once the hurricanes goes over land, its power source is cut off and the storm begins to lose strength.</a:t>
            </a:r>
          </a:p>
          <a:p>
            <a:pPr marL="457200" indent="-457200" algn="l">
              <a:buClr>
                <a:schemeClr val="accent3">
                  <a:lumMod val="40000"/>
                  <a:lumOff val="60000"/>
                </a:schemeClr>
              </a:buClr>
              <a:buFont typeface="Webdings" pitchFamily="18" charset="2"/>
              <a:buChar char="Ù"/>
            </a:pPr>
            <a:endParaRPr lang="en-US" sz="28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Century" pitchFamily="18" charset="0"/>
            </a:endParaRPr>
          </a:p>
          <a:p>
            <a:pPr marL="457200" indent="-457200" algn="l">
              <a:buClr>
                <a:schemeClr val="accent3">
                  <a:lumMod val="40000"/>
                  <a:lumOff val="60000"/>
                </a:schemeClr>
              </a:buClr>
              <a:buFont typeface="Webdings" pitchFamily="18" charset="2"/>
              <a:buChar char="Ù"/>
            </a:pPr>
            <a:r>
              <a:rPr lang="en-US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entury" pitchFamily="18" charset="0"/>
              </a:rPr>
              <a:t>When they hit land the high winds associated with hurricanes can form heavy rain, tornadoes, and storm surges.  This can cause a lot of damage.</a:t>
            </a:r>
          </a:p>
          <a:p>
            <a:pPr marL="457200" indent="-457200" algn="l">
              <a:buClr>
                <a:schemeClr val="accent3">
                  <a:lumMod val="40000"/>
                  <a:lumOff val="60000"/>
                </a:schemeClr>
              </a:buClr>
              <a:buFont typeface="Webdings" pitchFamily="18" charset="2"/>
              <a:buChar char="Ù"/>
            </a:pPr>
            <a:endParaRPr lang="en-US" sz="28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Century" pitchFamily="18" charset="0"/>
            </a:endParaRPr>
          </a:p>
          <a:p>
            <a:pPr marL="457200" indent="-457200" algn="l">
              <a:buClr>
                <a:schemeClr val="accent3">
                  <a:lumMod val="40000"/>
                  <a:lumOff val="60000"/>
                </a:schemeClr>
              </a:buClr>
              <a:buFont typeface="Webdings" pitchFamily="18" charset="2"/>
              <a:buChar char="Ù"/>
            </a:pPr>
            <a:r>
              <a:rPr lang="en-US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entury" pitchFamily="18" charset="0"/>
              </a:rPr>
              <a:t>Hurricanes can destroy crops, demolish buildings, kill people and other animals.</a:t>
            </a:r>
            <a:endParaRPr lang="en-US" sz="2800" b="1" dirty="0">
              <a:solidFill>
                <a:schemeClr val="accent3">
                  <a:lumMod val="20000"/>
                  <a:lumOff val="80000"/>
                </a:schemeClr>
              </a:solidFill>
              <a:latin typeface="Century" pitchFamily="18" charset="0"/>
            </a:endParaRPr>
          </a:p>
          <a:p>
            <a:endParaRPr lang="en-US" sz="28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70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6705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2438400" cy="6858000"/>
          </a:xfrm>
          <a:solidFill>
            <a:schemeClr val="tx2">
              <a:lumMod val="60000"/>
              <a:lumOff val="40000"/>
              <a:alpha val="75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l"/>
            <a:r>
              <a:rPr lang="en-US" sz="1600" u="sng" dirty="0" smtClean="0">
                <a:latin typeface="Century" pitchFamily="18" charset="0"/>
              </a:rPr>
              <a:t>Instructional Objection: </a:t>
            </a:r>
            <a:r>
              <a:rPr lang="en-US" sz="1600" dirty="0">
                <a:latin typeface="Century" pitchFamily="18" charset="0"/>
              </a:rPr>
              <a:t>After the completion of a class discussion on hurricanes and blizzards, the students will build a perfect hurricane on create-a-cane.com while recording this information in a four-tab hot dog foldable.  The students will score at least an 80 on the game website for creating a perfect category 5 hurricane</a:t>
            </a:r>
            <a:r>
              <a:rPr lang="en-US" sz="1600" dirty="0" smtClean="0">
                <a:latin typeface="Century" pitchFamily="18" charset="0"/>
              </a:rPr>
              <a:t>.</a:t>
            </a:r>
            <a:br>
              <a:rPr lang="en-US" sz="1600" dirty="0" smtClean="0">
                <a:latin typeface="Century" pitchFamily="18" charset="0"/>
              </a:rPr>
            </a:br>
            <a:r>
              <a:rPr lang="en-US" sz="1600" dirty="0" smtClean="0">
                <a:latin typeface="Century" pitchFamily="18" charset="0"/>
              </a:rPr>
              <a:t/>
            </a:r>
            <a:br>
              <a:rPr lang="en-US" sz="1600" dirty="0" smtClean="0">
                <a:latin typeface="Century" pitchFamily="18" charset="0"/>
              </a:rPr>
            </a:br>
            <a:r>
              <a:rPr lang="en-US" sz="1600" dirty="0">
                <a:latin typeface="Century" pitchFamily="18" charset="0"/>
              </a:rPr>
              <a:t/>
            </a:r>
            <a:br>
              <a:rPr lang="en-US" sz="1600" dirty="0">
                <a:latin typeface="Century" pitchFamily="18" charset="0"/>
              </a:rPr>
            </a:br>
            <a:r>
              <a:rPr lang="en-US" sz="1600" u="sng" dirty="0" smtClean="0">
                <a:latin typeface="Baskerville Old Face" pitchFamily="18" charset="0"/>
              </a:rPr>
              <a:t>Standard</a:t>
            </a:r>
            <a:r>
              <a:rPr lang="en-US" sz="1600" dirty="0" smtClean="0">
                <a:latin typeface="Baskerville Old Face" pitchFamily="18" charset="0"/>
              </a:rPr>
              <a:t>: PS 2.2p </a:t>
            </a:r>
            <a:r>
              <a:rPr lang="en-US" sz="1600" i="1" dirty="0" smtClean="0">
                <a:latin typeface="Baskerville Old Face" pitchFamily="18" charset="0"/>
              </a:rPr>
              <a:t>Hazardous weather conditions include thunderstorms, tornadoes, hurricanes, ice storms, and blizzards. Humans can prepare for and respond to these conditions if given sufficient warning.</a:t>
            </a:r>
            <a:endParaRPr lang="en-US" sz="1600" dirty="0">
              <a:latin typeface="Century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0"/>
            <a:ext cx="6705600" cy="6858000"/>
          </a:xfrm>
          <a:solidFill>
            <a:schemeClr val="bg1">
              <a:lumMod val="75000"/>
              <a:alpha val="65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sz="39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entury" pitchFamily="18" charset="0"/>
              </a:rPr>
              <a:t>What about Blizzards?</a:t>
            </a:r>
          </a:p>
          <a:p>
            <a:pPr marL="457200" indent="-457200">
              <a:buClr>
                <a:schemeClr val="accent3">
                  <a:lumMod val="40000"/>
                  <a:lumOff val="60000"/>
                </a:schemeClr>
              </a:buClr>
              <a:buFont typeface="Webdings" pitchFamily="18" charset="2"/>
              <a:buChar char="Ù"/>
            </a:pPr>
            <a:endParaRPr lang="en-US" sz="9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Century" pitchFamily="18" charset="0"/>
            </a:endParaRPr>
          </a:p>
          <a:p>
            <a:pPr marL="457200" indent="-457200" algn="l">
              <a:buClr>
                <a:schemeClr val="accent3">
                  <a:lumMod val="40000"/>
                  <a:lumOff val="60000"/>
                </a:schemeClr>
              </a:buClr>
              <a:buFont typeface="Webdings" pitchFamily="18" charset="2"/>
              <a:buChar char="Ù"/>
            </a:pPr>
            <a:r>
              <a:rPr lang="en-US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entury" pitchFamily="18" charset="0"/>
              </a:rPr>
              <a:t>Blizzards are storm systems that are similar to hurricanes.</a:t>
            </a:r>
          </a:p>
          <a:p>
            <a:pPr marL="457200" indent="-457200" algn="l">
              <a:buClr>
                <a:schemeClr val="accent3">
                  <a:lumMod val="40000"/>
                  <a:lumOff val="60000"/>
                </a:schemeClr>
              </a:buClr>
              <a:buFont typeface="Webdings" pitchFamily="18" charset="2"/>
              <a:buChar char="Ù"/>
            </a:pPr>
            <a:endParaRPr lang="en-US" sz="2800" b="1" dirty="0">
              <a:solidFill>
                <a:schemeClr val="accent3">
                  <a:lumMod val="20000"/>
                  <a:lumOff val="80000"/>
                </a:schemeClr>
              </a:solidFill>
              <a:latin typeface="Century" pitchFamily="18" charset="0"/>
            </a:endParaRPr>
          </a:p>
          <a:p>
            <a:pPr marL="457200" indent="-457200" algn="l">
              <a:buClr>
                <a:schemeClr val="accent3">
                  <a:lumMod val="40000"/>
                  <a:lumOff val="60000"/>
                </a:schemeClr>
              </a:buClr>
              <a:buFont typeface="Webdings" pitchFamily="18" charset="2"/>
              <a:buChar char="Ù"/>
            </a:pPr>
            <a:r>
              <a:rPr lang="en-US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entury" pitchFamily="18" charset="0"/>
              </a:rPr>
              <a:t>The difference is they occur over winter with wind and heavy snow.</a:t>
            </a:r>
          </a:p>
          <a:p>
            <a:pPr marL="457200" indent="-457200" algn="l">
              <a:buClr>
                <a:schemeClr val="accent3">
                  <a:lumMod val="40000"/>
                  <a:lumOff val="60000"/>
                </a:schemeClr>
              </a:buClr>
              <a:buFont typeface="Webdings" pitchFamily="18" charset="2"/>
              <a:buChar char="Ù"/>
            </a:pPr>
            <a:endParaRPr lang="en-US" sz="2800" dirty="0">
              <a:solidFill>
                <a:schemeClr val="accent3">
                  <a:lumMod val="20000"/>
                  <a:lumOff val="80000"/>
                </a:schemeClr>
              </a:solidFill>
              <a:latin typeface="Century" pitchFamily="18" charset="0"/>
            </a:endParaRPr>
          </a:p>
          <a:p>
            <a:pPr marL="457200" indent="-457200" algn="l">
              <a:buClr>
                <a:schemeClr val="accent3">
                  <a:lumMod val="40000"/>
                  <a:lumOff val="60000"/>
                </a:schemeClr>
              </a:buClr>
              <a:buFont typeface="Webdings" pitchFamily="18" charset="2"/>
              <a:buChar char="Ù"/>
            </a:pPr>
            <a:r>
              <a:rPr lang="en-US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entury" pitchFamily="18" charset="0"/>
              </a:rPr>
              <a:t>When the wind reaches 56 </a:t>
            </a:r>
            <a:r>
              <a:rPr lang="en-US" sz="2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entury" pitchFamily="18" charset="0"/>
              </a:rPr>
              <a:t>kmph</a:t>
            </a:r>
            <a:r>
              <a:rPr lang="en-US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entury" pitchFamily="18" charset="0"/>
              </a:rPr>
              <a:t> or more, the visibility drops, and it lasts for more than 3 hours, it is classified as a blizzard.</a:t>
            </a:r>
          </a:p>
          <a:p>
            <a:pPr marL="457200" indent="-457200" algn="l">
              <a:buClr>
                <a:schemeClr val="accent3">
                  <a:lumMod val="40000"/>
                  <a:lumOff val="60000"/>
                </a:schemeClr>
              </a:buClr>
              <a:buFont typeface="Webdings" pitchFamily="18" charset="2"/>
              <a:buChar char="Ù"/>
            </a:pPr>
            <a:endParaRPr lang="en-US" sz="2800" dirty="0">
              <a:solidFill>
                <a:schemeClr val="accent3">
                  <a:lumMod val="20000"/>
                  <a:lumOff val="80000"/>
                </a:schemeClr>
              </a:solidFill>
              <a:latin typeface="Century" pitchFamily="18" charset="0"/>
            </a:endParaRPr>
          </a:p>
          <a:p>
            <a:pPr marL="457200" indent="-457200" algn="l">
              <a:buClr>
                <a:schemeClr val="accent3">
                  <a:lumMod val="40000"/>
                  <a:lumOff val="60000"/>
                </a:schemeClr>
              </a:buClr>
              <a:buFont typeface="Webdings" pitchFamily="18" charset="2"/>
              <a:buChar char="Ù"/>
            </a:pPr>
            <a:r>
              <a:rPr lang="en-US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entury" pitchFamily="18" charset="0"/>
              </a:rPr>
              <a:t>Blizzards winds are lesser than Hurricane winds since there is less warm moist air to give the storm the same amount of energy.</a:t>
            </a:r>
            <a:endParaRPr lang="en-US" sz="2800" dirty="0">
              <a:solidFill>
                <a:schemeClr val="accent3">
                  <a:lumMod val="20000"/>
                  <a:lumOff val="80000"/>
                </a:schemeClr>
              </a:solidFill>
              <a:latin typeface="Century" pitchFamily="18" charset="0"/>
            </a:endParaRPr>
          </a:p>
          <a:p>
            <a:endParaRPr lang="en-US" sz="2800" b="1" dirty="0">
              <a:solidFill>
                <a:schemeClr val="accent3">
                  <a:lumMod val="20000"/>
                  <a:lumOff val="80000"/>
                </a:schemeClr>
              </a:solidFill>
              <a:latin typeface="Century" pitchFamily="18" charset="0"/>
            </a:endParaRPr>
          </a:p>
          <a:p>
            <a:endParaRPr lang="en-US" sz="28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64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6705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2438400" cy="6858000"/>
          </a:xfrm>
          <a:solidFill>
            <a:schemeClr val="tx2">
              <a:lumMod val="60000"/>
              <a:lumOff val="40000"/>
              <a:alpha val="75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l"/>
            <a:r>
              <a:rPr lang="en-US" sz="1600" u="sng" dirty="0" smtClean="0">
                <a:latin typeface="Century" pitchFamily="18" charset="0"/>
              </a:rPr>
              <a:t>Instructional Objection: </a:t>
            </a:r>
            <a:r>
              <a:rPr lang="en-US" sz="1600" dirty="0">
                <a:latin typeface="Century" pitchFamily="18" charset="0"/>
              </a:rPr>
              <a:t>After the completion of a class discussion on hurricanes and blizzards, the students will build a perfect hurricane on create-a-cane.com while recording this information in a four-tab hot dog foldable.  The students will score at least an 80 on the game website for creating a perfect category 5 hurricane</a:t>
            </a:r>
            <a:r>
              <a:rPr lang="en-US" sz="1600" dirty="0" smtClean="0">
                <a:latin typeface="Century" pitchFamily="18" charset="0"/>
              </a:rPr>
              <a:t>.</a:t>
            </a:r>
            <a:br>
              <a:rPr lang="en-US" sz="1600" dirty="0" smtClean="0">
                <a:latin typeface="Century" pitchFamily="18" charset="0"/>
              </a:rPr>
            </a:br>
            <a:r>
              <a:rPr lang="en-US" sz="1600" dirty="0" smtClean="0">
                <a:latin typeface="Century" pitchFamily="18" charset="0"/>
              </a:rPr>
              <a:t/>
            </a:r>
            <a:br>
              <a:rPr lang="en-US" sz="1600" dirty="0" smtClean="0">
                <a:latin typeface="Century" pitchFamily="18" charset="0"/>
              </a:rPr>
            </a:br>
            <a:r>
              <a:rPr lang="en-US" sz="1600" dirty="0">
                <a:latin typeface="Century" pitchFamily="18" charset="0"/>
              </a:rPr>
              <a:t/>
            </a:r>
            <a:br>
              <a:rPr lang="en-US" sz="1600" dirty="0">
                <a:latin typeface="Century" pitchFamily="18" charset="0"/>
              </a:rPr>
            </a:br>
            <a:r>
              <a:rPr lang="en-US" sz="1600" u="sng" dirty="0" smtClean="0">
                <a:latin typeface="Baskerville Old Face" pitchFamily="18" charset="0"/>
              </a:rPr>
              <a:t>Standard</a:t>
            </a:r>
            <a:r>
              <a:rPr lang="en-US" sz="1600" dirty="0" smtClean="0">
                <a:latin typeface="Baskerville Old Face" pitchFamily="18" charset="0"/>
              </a:rPr>
              <a:t>: PS 2.2p </a:t>
            </a:r>
            <a:r>
              <a:rPr lang="en-US" sz="1600" i="1" dirty="0" smtClean="0">
                <a:latin typeface="Baskerville Old Face" pitchFamily="18" charset="0"/>
              </a:rPr>
              <a:t>Hazardous weather conditions include thunderstorms, tornadoes, hurricanes, ice storms, and blizzards. Humans can prepare for and respond to these conditions if given sufficient warning.</a:t>
            </a:r>
            <a:endParaRPr lang="en-US" sz="1600" dirty="0">
              <a:latin typeface="Century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0"/>
            <a:ext cx="6705600" cy="6858000"/>
          </a:xfrm>
          <a:solidFill>
            <a:schemeClr val="bg1">
              <a:lumMod val="75000"/>
              <a:alpha val="65000"/>
            </a:schemeClr>
          </a:solidFill>
        </p:spPr>
        <p:txBody>
          <a:bodyPr>
            <a:normAutofit/>
          </a:bodyPr>
          <a:lstStyle/>
          <a:p>
            <a:r>
              <a:rPr lang="en-US" sz="39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entury" pitchFamily="18" charset="0"/>
              </a:rPr>
              <a:t>Now…</a:t>
            </a:r>
          </a:p>
          <a:p>
            <a:endParaRPr lang="en-US" sz="3900" b="1" dirty="0">
              <a:solidFill>
                <a:schemeClr val="accent3">
                  <a:lumMod val="20000"/>
                  <a:lumOff val="80000"/>
                </a:schemeClr>
              </a:solidFill>
              <a:latin typeface="Century" pitchFamily="18" charset="0"/>
            </a:endParaRPr>
          </a:p>
          <a:p>
            <a:r>
              <a:rPr lang="en-US" sz="39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entury" pitchFamily="18" charset="0"/>
              </a:rPr>
              <a:t>Let’s build a </a:t>
            </a:r>
          </a:p>
          <a:p>
            <a:r>
              <a:rPr lang="en-US" sz="39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entury" pitchFamily="18" charset="0"/>
              </a:rPr>
              <a:t>Category 5 Hurricane!</a:t>
            </a:r>
          </a:p>
          <a:p>
            <a:endParaRPr lang="en-US" sz="3900" b="1" dirty="0">
              <a:solidFill>
                <a:schemeClr val="accent3">
                  <a:lumMod val="20000"/>
                  <a:lumOff val="80000"/>
                </a:schemeClr>
              </a:solidFill>
              <a:latin typeface="Century" pitchFamily="18" charset="0"/>
            </a:endParaRPr>
          </a:p>
          <a:p>
            <a:r>
              <a:rPr lang="en-US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" pitchFamily="18" charset="0"/>
              </a:rPr>
              <a:t>http://www.nhc.noaa.gov/outreach/games/canelab.htm</a:t>
            </a:r>
          </a:p>
          <a:p>
            <a:endParaRPr lang="en-US" sz="2800" b="1" dirty="0">
              <a:solidFill>
                <a:schemeClr val="accent3">
                  <a:lumMod val="20000"/>
                  <a:lumOff val="80000"/>
                </a:schemeClr>
              </a:solidFill>
              <a:latin typeface="Century" pitchFamily="18" charset="0"/>
            </a:endParaRPr>
          </a:p>
          <a:p>
            <a:endParaRPr lang="en-US" sz="28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17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6705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2438400" cy="6858000"/>
          </a:xfrm>
          <a:solidFill>
            <a:schemeClr val="tx2">
              <a:lumMod val="60000"/>
              <a:lumOff val="40000"/>
              <a:alpha val="75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l"/>
            <a:r>
              <a:rPr lang="en-US" sz="1600" u="sng" dirty="0" smtClean="0">
                <a:latin typeface="Century" pitchFamily="18" charset="0"/>
              </a:rPr>
              <a:t>Instructional Objection: </a:t>
            </a:r>
            <a:r>
              <a:rPr lang="en-US" sz="1600" dirty="0">
                <a:latin typeface="Century" pitchFamily="18" charset="0"/>
              </a:rPr>
              <a:t>After the completion of a class discussion on hurricanes and blizzards, the students will build a perfect hurricane on create-a-cane.com while recording this information in a four-tab hot dog foldable.  The students will score at least an 80 on the game website for creating a perfect category 5 hurricane</a:t>
            </a:r>
            <a:r>
              <a:rPr lang="en-US" sz="1600" dirty="0" smtClean="0">
                <a:latin typeface="Century" pitchFamily="18" charset="0"/>
              </a:rPr>
              <a:t>.</a:t>
            </a:r>
            <a:br>
              <a:rPr lang="en-US" sz="1600" dirty="0" smtClean="0">
                <a:latin typeface="Century" pitchFamily="18" charset="0"/>
              </a:rPr>
            </a:br>
            <a:r>
              <a:rPr lang="en-US" sz="1600" dirty="0" smtClean="0">
                <a:latin typeface="Century" pitchFamily="18" charset="0"/>
              </a:rPr>
              <a:t/>
            </a:r>
            <a:br>
              <a:rPr lang="en-US" sz="1600" dirty="0" smtClean="0">
                <a:latin typeface="Century" pitchFamily="18" charset="0"/>
              </a:rPr>
            </a:br>
            <a:r>
              <a:rPr lang="en-US" sz="1600" dirty="0">
                <a:latin typeface="Century" pitchFamily="18" charset="0"/>
              </a:rPr>
              <a:t/>
            </a:r>
            <a:br>
              <a:rPr lang="en-US" sz="1600" dirty="0">
                <a:latin typeface="Century" pitchFamily="18" charset="0"/>
              </a:rPr>
            </a:br>
            <a:r>
              <a:rPr lang="en-US" sz="1600" u="sng" dirty="0" smtClean="0">
                <a:latin typeface="Baskerville Old Face" pitchFamily="18" charset="0"/>
              </a:rPr>
              <a:t>Standard</a:t>
            </a:r>
            <a:r>
              <a:rPr lang="en-US" sz="1600" dirty="0" smtClean="0">
                <a:latin typeface="Baskerville Old Face" pitchFamily="18" charset="0"/>
              </a:rPr>
              <a:t>: PS 2.2p </a:t>
            </a:r>
            <a:r>
              <a:rPr lang="en-US" sz="1600" i="1" dirty="0" smtClean="0">
                <a:latin typeface="Baskerville Old Face" pitchFamily="18" charset="0"/>
              </a:rPr>
              <a:t>Hazardous weather conditions include thunderstorms, tornadoes, hurricanes, ice storms, and blizzards. Humans can prepare for and respond to these conditions if given sufficient warning.</a:t>
            </a:r>
            <a:endParaRPr lang="en-US" sz="1600" dirty="0">
              <a:latin typeface="Century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0"/>
            <a:ext cx="6705600" cy="6858000"/>
          </a:xfrm>
          <a:solidFill>
            <a:schemeClr val="bg1">
              <a:lumMod val="75000"/>
              <a:alpha val="65000"/>
            </a:schemeClr>
          </a:solidFill>
        </p:spPr>
        <p:txBody>
          <a:bodyPr>
            <a:normAutofit/>
          </a:bodyPr>
          <a:lstStyle/>
          <a:p>
            <a:r>
              <a:rPr lang="en-US" sz="39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entury" pitchFamily="18" charset="0"/>
              </a:rPr>
              <a:t>Homework:</a:t>
            </a:r>
          </a:p>
          <a:p>
            <a:endParaRPr lang="en-US" sz="3900" b="1" dirty="0">
              <a:solidFill>
                <a:schemeClr val="accent3">
                  <a:lumMod val="20000"/>
                  <a:lumOff val="80000"/>
                </a:schemeClr>
              </a:solidFill>
              <a:latin typeface="Century" pitchFamily="18" charset="0"/>
            </a:endParaRPr>
          </a:p>
          <a:p>
            <a:pPr algn="l"/>
            <a:r>
              <a:rPr lang="en-US" sz="39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entury" pitchFamily="18" charset="0"/>
              </a:rPr>
              <a:t>Complete the chart marking off the different characteristics associated with different types of severe weather.</a:t>
            </a:r>
            <a:endParaRPr lang="en-US" sz="2800" dirty="0">
              <a:solidFill>
                <a:schemeClr val="accent3">
                  <a:lumMod val="20000"/>
                  <a:lumOff val="80000"/>
                </a:schemeClr>
              </a:solidFill>
              <a:latin typeface="Century" pitchFamily="18" charset="0"/>
            </a:endParaRPr>
          </a:p>
          <a:p>
            <a:endParaRPr lang="en-US" sz="2800" b="1" dirty="0">
              <a:solidFill>
                <a:schemeClr val="accent3">
                  <a:lumMod val="20000"/>
                  <a:lumOff val="80000"/>
                </a:schemeClr>
              </a:solidFill>
              <a:latin typeface="Century" pitchFamily="18" charset="0"/>
            </a:endParaRPr>
          </a:p>
          <a:p>
            <a:endParaRPr lang="en-US" sz="28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65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862</Words>
  <Application>Microsoft Office PowerPoint</Application>
  <PresentationFormat>On-screen Show (4:3)</PresentationFormat>
  <Paragraphs>69</Paragraphs>
  <Slides>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Instructional Objection: After the completion of a class discussion on hurricanes and blizzards, the students will build a perfect hurricane on create-a-cane.com while recording this information in a four-tab hot dog foldable.  The students will score at least an 80 on the game website for creating a perfect category 5 hurricane.   Standard: PS 2.2p Hazardous weather conditions include thunderstorms, tornadoes, hurricanes, ice storms, and blizzards. Humans can prepare for and respond to these conditions if given sufficient warning.</vt:lpstr>
      <vt:lpstr>Instructional Objection: After the completion of a class discussion on hurricanes and blizzards, the students will build a perfect hurricane on create-a-cane.com while recording this information in a four-tab hot dog foldable.  The students will score at least an 80 on the game website for creating a perfect category 5 hurricane.   Standard: PS 2.2p Hazardous weather conditions include thunderstorms, tornadoes, hurricanes, ice storms, and blizzards. Humans can prepare for and respond to these conditions if given sufficient warning.</vt:lpstr>
      <vt:lpstr>Instructional Objection: After the completion of a class discussion on hurricanes and blizzards, the students will build a perfect hurricane on create-a-cane.com while recording this information in a four-tab hot dog foldable.  The students will score at least an 80 on the game website for creating a perfect category 5 hurricane.   Standard: PS 2.2p Hazardous weather conditions include thunderstorms, tornadoes, hurricanes, ice storms, and blizzards. Humans can prepare for and respond to these conditions if given sufficient warning.</vt:lpstr>
      <vt:lpstr>Instructional Objection: After the completion of a class discussion on hurricanes and blizzards, the students will build a perfect hurricane on create-a-cane.com while recording this information in a four-tab hot dog foldable.  The students will score at least an 80 on the game website for creating a perfect category 5 hurricane.   Standard: PS 2.2p Hazardous weather conditions include thunderstorms, tornadoes, hurricanes, ice storms, and blizzards. Humans can prepare for and respond to these conditions if given sufficient warning.</vt:lpstr>
      <vt:lpstr>Instructional Objection: After the completion of a class discussion on hurricanes and blizzards, the students will build a perfect hurricane on create-a-cane.com while recording this information in a four-tab hot dog foldable.  The students will score at least an 80 on the game website for creating a perfect category 5 hurricane.   Standard: PS 2.2p Hazardous weather conditions include thunderstorms, tornadoes, hurricanes, ice storms, and blizzards. Humans can prepare for and respond to these conditions if given sufficient warning.</vt:lpstr>
      <vt:lpstr>Instructional Objection: After the completion of a class discussion on hurricanes and blizzards, the students will build a perfect hurricane on create-a-cane.com while recording this information in a four-tab hot dog foldable.  The students will score at least an 80 on the game website for creating a perfect category 5 hurricane.   Standard: PS 2.2p Hazardous weather conditions include thunderstorms, tornadoes, hurricanes, ice storms, and blizzards. Humans can prepare for and respond to these conditions if given sufficient warning.</vt:lpstr>
      <vt:lpstr>Instructional Objection: After the completion of a class discussion on hurricanes and blizzards, the students will build a perfect hurricane on create-a-cane.com while recording this information in a four-tab hot dog foldable.  The students will score at least an 80 on the game website for creating a perfect category 5 hurricane.   Standard: PS 2.2p Hazardous weather conditions include thunderstorms, tornadoes, hurricanes, ice storms, and blizzards. Humans can prepare for and respond to these conditions if given sufficient warning.</vt:lpstr>
      <vt:lpstr>Instructional Objection: After the completion of a class discussion on hurricanes and blizzards, the students will build a perfect hurricane on create-a-cane.com while recording this information in a four-tab hot dog foldable.  The students will score at least an 80 on the game website for creating a perfect category 5 hurricane.   Standard: PS 2.2p Hazardous weather conditions include thunderstorms, tornadoes, hurricanes, ice storms, and blizzards. Humans can prepare for and respond to these conditions if given sufficient warning.</vt:lpstr>
    </vt:vector>
  </TitlesOfParts>
  <Company>Molloy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Kaleigh</dc:creator>
  <cp:lastModifiedBy>Kaleigh</cp:lastModifiedBy>
  <cp:revision>11</cp:revision>
  <dcterms:created xsi:type="dcterms:W3CDTF">2013-02-08T02:02:17Z</dcterms:created>
  <dcterms:modified xsi:type="dcterms:W3CDTF">2013-03-16T20:17:26Z</dcterms:modified>
</cp:coreProperties>
</file>