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21" autoAdjust="0"/>
    <p:restoredTop sz="94660"/>
  </p:normalViewPr>
  <p:slideViewPr>
    <p:cSldViewPr>
      <p:cViewPr varScale="1">
        <p:scale>
          <a:sx n="71" d="100"/>
          <a:sy n="71" d="100"/>
        </p:scale>
        <p:origin x="-11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071D789-2B26-4D3B-9267-1A1AFE9FE4FE}"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238406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1D789-2B26-4D3B-9267-1A1AFE9FE4FE}"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2215764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1D789-2B26-4D3B-9267-1A1AFE9FE4FE}"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2070690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71D789-2B26-4D3B-9267-1A1AFE9FE4FE}"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18327286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71D789-2B26-4D3B-9267-1A1AFE9FE4FE}" type="datetimeFigureOut">
              <a:rPr lang="en-US" smtClean="0"/>
              <a:pPr/>
              <a:t>3/15/2013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1776462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071D789-2B26-4D3B-9267-1A1AFE9FE4FE}" type="datetimeFigureOut">
              <a:rPr lang="en-US" smtClean="0"/>
              <a:pPr/>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2690735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071D789-2B26-4D3B-9267-1A1AFE9FE4FE}" type="datetimeFigureOut">
              <a:rPr lang="en-US" smtClean="0"/>
              <a:pPr/>
              <a:t>3/15/2013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648616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071D789-2B26-4D3B-9267-1A1AFE9FE4FE}" type="datetimeFigureOut">
              <a:rPr lang="en-US" smtClean="0"/>
              <a:pPr/>
              <a:t>3/15/2013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2412984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71D789-2B26-4D3B-9267-1A1AFE9FE4FE}" type="datetimeFigureOut">
              <a:rPr lang="en-US" smtClean="0"/>
              <a:pPr/>
              <a:t>3/15/2013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284216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1D789-2B26-4D3B-9267-1A1AFE9FE4FE}" type="datetimeFigureOut">
              <a:rPr lang="en-US" smtClean="0"/>
              <a:pPr/>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599325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071D789-2B26-4D3B-9267-1A1AFE9FE4FE}" type="datetimeFigureOut">
              <a:rPr lang="en-US" smtClean="0"/>
              <a:pPr/>
              <a:t>3/15/2013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EA18A82-FFCA-4977-8F7D-EFEA20BE2509}" type="slidenum">
              <a:rPr lang="en-US" smtClean="0"/>
              <a:pPr/>
              <a:t>‹#›</a:t>
            </a:fld>
            <a:endParaRPr lang="en-US"/>
          </a:p>
        </p:txBody>
      </p:sp>
    </p:spTree>
    <p:extLst>
      <p:ext uri="{BB962C8B-B14F-4D97-AF65-F5344CB8AC3E}">
        <p14:creationId xmlns:p14="http://schemas.microsoft.com/office/powerpoint/2010/main" val="52479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71D789-2B26-4D3B-9267-1A1AFE9FE4FE}" type="datetimeFigureOut">
              <a:rPr lang="en-US" smtClean="0"/>
              <a:pPr/>
              <a:t>3/15/2013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A18A82-FFCA-4977-8F7D-EFEA20BE2509}" type="slidenum">
              <a:rPr lang="en-US" smtClean="0"/>
              <a:pPr/>
              <a:t>‹#›</a:t>
            </a:fld>
            <a:endParaRPr lang="en-US"/>
          </a:p>
        </p:txBody>
      </p:sp>
    </p:spTree>
    <p:extLst>
      <p:ext uri="{BB962C8B-B14F-4D97-AF65-F5344CB8AC3E}">
        <p14:creationId xmlns:p14="http://schemas.microsoft.com/office/powerpoint/2010/main" val="174438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7"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gif"/><Relationship Id="rId4" Type="http://schemas.openxmlformats.org/officeDocument/2006/relationships/image" Target="../media/image9.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5.gif"/><Relationship Id="rId5" Type="http://schemas.openxmlformats.org/officeDocument/2006/relationships/image" Target="../media/image14.gif"/><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17.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743200" cy="6857999"/>
          </a:xfrm>
          <a:blipFill>
            <a:blip r:embed="rId2" cstate="print"/>
            <a:tile tx="0" ty="0" sx="100000" sy="100000" flip="none" algn="tl"/>
          </a:blipFill>
        </p:spPr>
        <p:txBody>
          <a:bodyPr>
            <a:normAutofit fontScale="90000"/>
          </a:bodyPr>
          <a:lstStyle/>
          <a:p>
            <a:pPr algn="l"/>
            <a:r>
              <a:rPr lang="en-US" sz="1600" u="sng" dirty="0" smtClean="0">
                <a:latin typeface="Tahoma" pitchFamily="34" charset="0"/>
                <a:ea typeface="Tahoma" pitchFamily="34" charset="0"/>
                <a:cs typeface="Tahoma" pitchFamily="34" charset="0"/>
              </a:rPr>
              <a:t>Learning Objective</a:t>
            </a: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a:t>
            </a:r>
            <a:r>
              <a:rPr lang="en-US" sz="1600" dirty="0" smtClean="0">
                <a:latin typeface="Tahoma" pitchFamily="34" charset="0"/>
                <a:ea typeface="Tahoma" pitchFamily="34" charset="0"/>
                <a:cs typeface="Tahoma" pitchFamily="34" charset="0"/>
              </a:rPr>
              <a:t>.</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u="sng" dirty="0" smtClean="0">
                <a:latin typeface="Tahoma" pitchFamily="34" charset="0"/>
                <a:ea typeface="Tahoma" pitchFamily="34" charset="0"/>
                <a:cs typeface="Tahoma" pitchFamily="34" charset="0"/>
              </a:rPr>
              <a:t>Standards</a:t>
            </a:r>
            <a:r>
              <a:rPr lang="en-US" sz="1600" dirty="0" smtClean="0">
                <a:latin typeface="Tahoma" pitchFamily="34" charset="0"/>
                <a:ea typeface="Tahoma" pitchFamily="34" charset="0"/>
                <a:cs typeface="Tahoma" pitchFamily="34" charset="0"/>
              </a:rPr>
              <a:t>: PS 2.2l </a:t>
            </a:r>
            <a:r>
              <a:rPr lang="en-US" sz="1600" i="1" dirty="0">
                <a:latin typeface="Tahoma" pitchFamily="34" charset="0"/>
                <a:ea typeface="Tahoma" pitchFamily="34" charset="0"/>
                <a:cs typeface="Tahoma" pitchFamily="34" charset="0"/>
              </a:rPr>
              <a:t>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a:t>
            </a:r>
          </a:p>
        </p:txBody>
      </p:sp>
      <p:sp>
        <p:nvSpPr>
          <p:cNvPr id="3" name="Subtitle 2"/>
          <p:cNvSpPr>
            <a:spLocks noGrp="1"/>
          </p:cNvSpPr>
          <p:nvPr>
            <p:ph type="subTitle" idx="1"/>
          </p:nvPr>
        </p:nvSpPr>
        <p:spPr>
          <a:xfrm>
            <a:off x="2743200" y="0"/>
            <a:ext cx="6400800" cy="6858000"/>
          </a:xfrm>
        </p:spPr>
        <p:txBody>
          <a:bodyPr>
            <a:normAutofit fontScale="92500" lnSpcReduction="10000"/>
          </a:bodyPr>
          <a:lstStyle/>
          <a:p>
            <a:r>
              <a:rPr lang="en-US" b="1" u="sng" dirty="0" smtClean="0">
                <a:solidFill>
                  <a:schemeClr val="bg1"/>
                </a:solidFill>
                <a:latin typeface="Tahoma" pitchFamily="34" charset="0"/>
                <a:ea typeface="Tahoma" pitchFamily="34" charset="0"/>
                <a:cs typeface="Tahoma" pitchFamily="34" charset="0"/>
              </a:rPr>
              <a:t>Aim</a:t>
            </a:r>
            <a:r>
              <a:rPr lang="en-US" b="1" dirty="0" smtClean="0">
                <a:solidFill>
                  <a:schemeClr val="bg1"/>
                </a:solidFill>
                <a:latin typeface="Tahoma" pitchFamily="34" charset="0"/>
                <a:ea typeface="Tahoma" pitchFamily="34" charset="0"/>
                <a:cs typeface="Tahoma" pitchFamily="34" charset="0"/>
              </a:rPr>
              <a:t>: What are the six air masses that affect weather in the United States?</a:t>
            </a:r>
          </a:p>
          <a:p>
            <a:endParaRPr lang="en-US" b="1" dirty="0" smtClean="0">
              <a:solidFill>
                <a:schemeClr val="bg1"/>
              </a:solidFill>
              <a:latin typeface="Tahoma" pitchFamily="34" charset="0"/>
              <a:ea typeface="Tahoma" pitchFamily="34" charset="0"/>
              <a:cs typeface="Tahoma" pitchFamily="34" charset="0"/>
            </a:endParaRPr>
          </a:p>
          <a:p>
            <a:endParaRPr lang="en-US" sz="2800" dirty="0" smtClean="0">
              <a:solidFill>
                <a:schemeClr val="bg1"/>
              </a:solidFill>
              <a:latin typeface="Tahoma" pitchFamily="34" charset="0"/>
              <a:ea typeface="Tahoma" pitchFamily="34" charset="0"/>
              <a:cs typeface="Tahoma" pitchFamily="34" charset="0"/>
            </a:endParaRPr>
          </a:p>
          <a:p>
            <a:endParaRPr lang="en-US" sz="2800" dirty="0" smtClean="0">
              <a:solidFill>
                <a:schemeClr val="bg1"/>
              </a:solidFill>
              <a:latin typeface="Tahoma" pitchFamily="34" charset="0"/>
              <a:ea typeface="Tahoma" pitchFamily="34" charset="0"/>
              <a:cs typeface="Tahoma" pitchFamily="34" charset="0"/>
            </a:endParaRPr>
          </a:p>
          <a:p>
            <a:endParaRPr lang="en-US" sz="2800" dirty="0">
              <a:solidFill>
                <a:schemeClr val="bg1"/>
              </a:solidFill>
              <a:latin typeface="Tahoma" pitchFamily="34" charset="0"/>
              <a:ea typeface="Tahoma" pitchFamily="34" charset="0"/>
              <a:cs typeface="Tahoma" pitchFamily="34" charset="0"/>
            </a:endParaRPr>
          </a:p>
          <a:p>
            <a:pPr algn="l"/>
            <a:r>
              <a:rPr lang="en-US" sz="2800" b="1" dirty="0" smtClean="0">
                <a:solidFill>
                  <a:schemeClr val="bg1"/>
                </a:solidFill>
                <a:latin typeface="Tahoma" pitchFamily="34" charset="0"/>
                <a:ea typeface="Tahoma" pitchFamily="34" charset="0"/>
                <a:cs typeface="Tahoma" pitchFamily="34" charset="0"/>
              </a:rPr>
              <a:t>Do Now</a:t>
            </a:r>
            <a:r>
              <a:rPr lang="en-US" sz="2800" dirty="0" smtClean="0">
                <a:solidFill>
                  <a:schemeClr val="bg1"/>
                </a:solidFill>
                <a:latin typeface="Tahoma" pitchFamily="34" charset="0"/>
                <a:ea typeface="Tahoma" pitchFamily="34" charset="0"/>
                <a:cs typeface="Tahoma" pitchFamily="34" charset="0"/>
              </a:rPr>
              <a:t>: Choose two of the following words and write two sentences containing each of these words:</a:t>
            </a:r>
          </a:p>
          <a:p>
            <a:pPr algn="l"/>
            <a:r>
              <a:rPr lang="en-US" sz="900" dirty="0" smtClean="0">
                <a:solidFill>
                  <a:schemeClr val="bg1"/>
                </a:solidFill>
                <a:latin typeface="Tahoma" pitchFamily="34" charset="0"/>
                <a:ea typeface="Tahoma" pitchFamily="34" charset="0"/>
                <a:cs typeface="Tahoma" pitchFamily="34" charset="0"/>
              </a:rPr>
              <a:t> </a:t>
            </a:r>
          </a:p>
          <a:p>
            <a:pPr algn="l">
              <a:buClr>
                <a:schemeClr val="bg1"/>
              </a:buClr>
              <a:buFont typeface="Tahoma" pitchFamily="34" charset="0"/>
              <a:buChar char="ֶ"/>
            </a:pPr>
            <a:r>
              <a:rPr lang="en-US" sz="2200" dirty="0" smtClean="0">
                <a:solidFill>
                  <a:schemeClr val="bg1"/>
                </a:solidFill>
                <a:latin typeface="Tahoma" pitchFamily="34" charset="0"/>
                <a:ea typeface="Tahoma" pitchFamily="34" charset="0"/>
                <a:cs typeface="Tahoma" pitchFamily="34" charset="0"/>
              </a:rPr>
              <a:t>Air Masses</a:t>
            </a:r>
          </a:p>
          <a:p>
            <a:pPr algn="l">
              <a:buClr>
                <a:schemeClr val="bg1"/>
              </a:buClr>
              <a:buFont typeface="Tahoma" pitchFamily="34" charset="0"/>
              <a:buChar char="ֶ"/>
            </a:pPr>
            <a:r>
              <a:rPr lang="en-US" sz="2200" dirty="0" smtClean="0">
                <a:solidFill>
                  <a:schemeClr val="bg1"/>
                </a:solidFill>
                <a:latin typeface="Tahoma" pitchFamily="34" charset="0"/>
                <a:ea typeface="Tahoma" pitchFamily="34" charset="0"/>
                <a:cs typeface="Tahoma" pitchFamily="34" charset="0"/>
              </a:rPr>
              <a:t>Source Region</a:t>
            </a:r>
          </a:p>
          <a:p>
            <a:pPr algn="l">
              <a:buClr>
                <a:schemeClr val="bg1"/>
              </a:buClr>
              <a:buFont typeface="Tahoma" pitchFamily="34" charset="0"/>
              <a:buChar char="ֶ"/>
            </a:pPr>
            <a:r>
              <a:rPr lang="en-US" sz="2200" dirty="0" smtClean="0">
                <a:solidFill>
                  <a:schemeClr val="bg1"/>
                </a:solidFill>
                <a:latin typeface="Tahoma" pitchFamily="34" charset="0"/>
                <a:ea typeface="Tahoma" pitchFamily="34" charset="0"/>
                <a:cs typeface="Tahoma" pitchFamily="34" charset="0"/>
              </a:rPr>
              <a:t>High Pressure Systems</a:t>
            </a:r>
          </a:p>
          <a:p>
            <a:pPr algn="l">
              <a:buClr>
                <a:schemeClr val="bg1"/>
              </a:buClr>
              <a:buFont typeface="Tahoma" pitchFamily="34" charset="0"/>
              <a:buChar char="ֶ"/>
            </a:pPr>
            <a:r>
              <a:rPr lang="en-US" sz="2200" dirty="0" smtClean="0">
                <a:solidFill>
                  <a:schemeClr val="bg1"/>
                </a:solidFill>
                <a:latin typeface="Tahoma" pitchFamily="34" charset="0"/>
                <a:ea typeface="Tahoma" pitchFamily="34" charset="0"/>
                <a:cs typeface="Tahoma" pitchFamily="34" charset="0"/>
              </a:rPr>
              <a:t>Low Weather Systems</a:t>
            </a:r>
          </a:p>
          <a:p>
            <a:pPr algn="l">
              <a:buClr>
                <a:schemeClr val="bg1"/>
              </a:buClr>
              <a:buFont typeface="Tahoma" pitchFamily="34" charset="0"/>
              <a:buChar char="ֶ"/>
            </a:pPr>
            <a:r>
              <a:rPr lang="en-US" sz="2200" dirty="0" smtClean="0">
                <a:solidFill>
                  <a:schemeClr val="bg1"/>
                </a:solidFill>
                <a:latin typeface="Tahoma" pitchFamily="34" charset="0"/>
                <a:ea typeface="Tahoma" pitchFamily="34" charset="0"/>
                <a:cs typeface="Tahoma" pitchFamily="34" charset="0"/>
              </a:rPr>
              <a:t>Cyclone</a:t>
            </a:r>
          </a:p>
          <a:p>
            <a:pPr algn="l">
              <a:buClr>
                <a:schemeClr val="bg1"/>
              </a:buClr>
              <a:buFont typeface="Tahoma" pitchFamily="34" charset="0"/>
              <a:buChar char="ֶ"/>
            </a:pPr>
            <a:r>
              <a:rPr lang="en-US" sz="2200" dirty="0" smtClean="0">
                <a:solidFill>
                  <a:schemeClr val="bg1"/>
                </a:solidFill>
                <a:latin typeface="Tahoma" pitchFamily="34" charset="0"/>
                <a:ea typeface="Tahoma" pitchFamily="34" charset="0"/>
                <a:cs typeface="Tahoma" pitchFamily="34" charset="0"/>
              </a:rPr>
              <a:t>Anti-Cyclone</a:t>
            </a:r>
          </a:p>
          <a:p>
            <a:pPr algn="l">
              <a:buClr>
                <a:schemeClr val="bg1"/>
              </a:buClr>
              <a:buFont typeface="Tahoma" pitchFamily="34" charset="0"/>
              <a:buChar char="ֶ"/>
            </a:pPr>
            <a:r>
              <a:rPr lang="en-US" sz="2200" dirty="0" smtClean="0">
                <a:solidFill>
                  <a:schemeClr val="bg1"/>
                </a:solidFill>
                <a:latin typeface="Tahoma" pitchFamily="34" charset="0"/>
                <a:ea typeface="Tahoma" pitchFamily="34" charset="0"/>
                <a:cs typeface="Tahoma" pitchFamily="34" charset="0"/>
              </a:rPr>
              <a:t>Barometer</a:t>
            </a:r>
            <a:endParaRPr lang="en-US" sz="2200" dirty="0">
              <a:solidFill>
                <a:schemeClr val="bg1"/>
              </a:solidFill>
              <a:latin typeface="Tahoma" pitchFamily="34" charset="0"/>
              <a:ea typeface="Tahoma" pitchFamily="34" charset="0"/>
              <a:cs typeface="Tahoma" pitchFamily="34" charset="0"/>
            </a:endParaRPr>
          </a:p>
        </p:txBody>
      </p:sp>
      <p:pic>
        <p:nvPicPr>
          <p:cNvPr id="1027" name="Picture 3" descr="C:\Users\Student\AppData\Local\Microsoft\Windows\Temporary Internet Files\Content.IE5\4Y9MMTK3\MC900432591[1].png"/>
          <p:cNvPicPr>
            <a:picLocks noChangeAspect="1" noChangeArrowheads="1"/>
          </p:cNvPicPr>
          <p:nvPr/>
        </p:nvPicPr>
        <p:blipFill>
          <a:blip r:embed="rId3" cstate="print"/>
          <a:srcRect/>
          <a:stretch>
            <a:fillRect/>
          </a:stretch>
        </p:blipFill>
        <p:spPr bwMode="auto">
          <a:xfrm>
            <a:off x="4953000" y="1371600"/>
            <a:ext cx="1828800" cy="1828800"/>
          </a:xfrm>
          <a:prstGeom prst="rect">
            <a:avLst/>
          </a:prstGeom>
          <a:noFill/>
        </p:spPr>
      </p:pic>
      <p:pic>
        <p:nvPicPr>
          <p:cNvPr id="1028" name="Picture 4" descr="C:\Users\Student\AppData\Local\Microsoft\Windows\Temporary Internet Files\Content.IE5\LWSBW8E0\MC900432587[1].png"/>
          <p:cNvPicPr>
            <a:picLocks noChangeAspect="1" noChangeArrowheads="1"/>
          </p:cNvPicPr>
          <p:nvPr/>
        </p:nvPicPr>
        <p:blipFill>
          <a:blip r:embed="rId4" cstate="print"/>
          <a:srcRect/>
          <a:stretch>
            <a:fillRect/>
          </a:stretch>
        </p:blipFill>
        <p:spPr bwMode="auto">
          <a:xfrm>
            <a:off x="7086600" y="1295400"/>
            <a:ext cx="1828572" cy="1828572"/>
          </a:xfrm>
          <a:prstGeom prst="rect">
            <a:avLst/>
          </a:prstGeom>
          <a:noFill/>
        </p:spPr>
      </p:pic>
      <p:pic>
        <p:nvPicPr>
          <p:cNvPr id="1029" name="Picture 5" descr="C:\Users\Student\AppData\Local\Microsoft\Windows\Temporary Internet Files\Content.IE5\4Y9MMTK3\MC900432588[1].png"/>
          <p:cNvPicPr>
            <a:picLocks noChangeAspect="1" noChangeArrowheads="1"/>
          </p:cNvPicPr>
          <p:nvPr/>
        </p:nvPicPr>
        <p:blipFill>
          <a:blip r:embed="rId5" cstate="print"/>
          <a:srcRect/>
          <a:stretch>
            <a:fillRect/>
          </a:stretch>
        </p:blipFill>
        <p:spPr bwMode="auto">
          <a:xfrm>
            <a:off x="2971800" y="1295400"/>
            <a:ext cx="1828572" cy="1828572"/>
          </a:xfrm>
          <a:prstGeom prst="rect">
            <a:avLst/>
          </a:prstGeom>
          <a:noFill/>
        </p:spPr>
      </p:pic>
    </p:spTree>
    <p:extLst>
      <p:ext uri="{BB962C8B-B14F-4D97-AF65-F5344CB8AC3E}">
        <p14:creationId xmlns:p14="http://schemas.microsoft.com/office/powerpoint/2010/main" val="147719484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743200" cy="6857999"/>
          </a:xfrm>
          <a:blipFill>
            <a:blip r:embed="rId2" cstate="print"/>
            <a:tile tx="0" ty="0" sx="100000" sy="100000" flip="none" algn="tl"/>
          </a:blipFill>
        </p:spPr>
        <p:txBody>
          <a:bodyPr>
            <a:normAutofit fontScale="90000"/>
          </a:bodyPr>
          <a:lstStyle/>
          <a:p>
            <a:pPr algn="l"/>
            <a:r>
              <a:rPr lang="en-US" sz="1600" u="sng" dirty="0" smtClean="0">
                <a:latin typeface="Tahoma" pitchFamily="34" charset="0"/>
                <a:ea typeface="Tahoma" pitchFamily="34" charset="0"/>
                <a:cs typeface="Tahoma" pitchFamily="34" charset="0"/>
              </a:rPr>
              <a:t>Learning Objective</a:t>
            </a: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a:t>
            </a:r>
            <a:r>
              <a:rPr lang="en-US" sz="1600" dirty="0" smtClean="0">
                <a:latin typeface="Tahoma" pitchFamily="34" charset="0"/>
                <a:ea typeface="Tahoma" pitchFamily="34" charset="0"/>
                <a:cs typeface="Tahoma" pitchFamily="34" charset="0"/>
              </a:rPr>
              <a:t>.</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u="sng" dirty="0" smtClean="0">
                <a:latin typeface="Tahoma" pitchFamily="34" charset="0"/>
                <a:ea typeface="Tahoma" pitchFamily="34" charset="0"/>
                <a:cs typeface="Tahoma" pitchFamily="34" charset="0"/>
              </a:rPr>
              <a:t>Standards</a:t>
            </a:r>
            <a:r>
              <a:rPr lang="en-US" sz="1600" dirty="0" smtClean="0">
                <a:latin typeface="Tahoma" pitchFamily="34" charset="0"/>
                <a:ea typeface="Tahoma" pitchFamily="34" charset="0"/>
                <a:cs typeface="Tahoma" pitchFamily="34" charset="0"/>
              </a:rPr>
              <a:t>: PS 2.2l </a:t>
            </a:r>
            <a:r>
              <a:rPr lang="en-US" sz="1600" i="1" dirty="0">
                <a:latin typeface="Tahoma" pitchFamily="34" charset="0"/>
                <a:ea typeface="Tahoma" pitchFamily="34" charset="0"/>
                <a:cs typeface="Tahoma" pitchFamily="34" charset="0"/>
              </a:rPr>
              <a:t>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a:t>
            </a:r>
          </a:p>
        </p:txBody>
      </p:sp>
      <p:sp>
        <p:nvSpPr>
          <p:cNvPr id="3" name="Subtitle 2"/>
          <p:cNvSpPr>
            <a:spLocks noGrp="1"/>
          </p:cNvSpPr>
          <p:nvPr>
            <p:ph type="subTitle" idx="1"/>
          </p:nvPr>
        </p:nvSpPr>
        <p:spPr>
          <a:xfrm>
            <a:off x="2743200" y="0"/>
            <a:ext cx="6400800" cy="6858000"/>
          </a:xfrm>
        </p:spPr>
        <p:txBody>
          <a:bodyPr>
            <a:normAutofit/>
          </a:bodyPr>
          <a:lstStyle/>
          <a:p>
            <a:r>
              <a:rPr lang="en-US" sz="2400" b="1" dirty="0" smtClean="0">
                <a:solidFill>
                  <a:schemeClr val="bg1"/>
                </a:solidFill>
                <a:latin typeface="Tahoma" pitchFamily="34" charset="0"/>
                <a:ea typeface="Tahoma" pitchFamily="34" charset="0"/>
                <a:cs typeface="Tahoma" pitchFamily="34" charset="0"/>
              </a:rPr>
              <a:t>Now that we have our sentences…</a:t>
            </a:r>
          </a:p>
          <a:p>
            <a:r>
              <a:rPr lang="en-US" sz="2400" b="1" dirty="0" smtClean="0">
                <a:solidFill>
                  <a:schemeClr val="bg1"/>
                </a:solidFill>
                <a:latin typeface="Tahoma" pitchFamily="34" charset="0"/>
                <a:ea typeface="Tahoma" pitchFamily="34" charset="0"/>
                <a:cs typeface="Tahoma" pitchFamily="34" charset="0"/>
              </a:rPr>
              <a:t>WHO WANTS TO SHARE?</a:t>
            </a:r>
          </a:p>
          <a:p>
            <a:pPr algn="l"/>
            <a:r>
              <a:rPr lang="en-US" sz="2400" dirty="0" smtClean="0">
                <a:solidFill>
                  <a:schemeClr val="bg1"/>
                </a:solidFill>
                <a:latin typeface="Tahoma" pitchFamily="34" charset="0"/>
                <a:ea typeface="Tahoma" pitchFamily="34" charset="0"/>
                <a:cs typeface="Tahoma" pitchFamily="34" charset="0"/>
              </a:rPr>
              <a:t>Write your sentence below:</a:t>
            </a:r>
          </a:p>
          <a:p>
            <a:pPr algn="l"/>
            <a:endParaRPr lang="en-US" sz="2400" dirty="0" smtClean="0">
              <a:solidFill>
                <a:schemeClr val="bg1"/>
              </a:solidFill>
              <a:latin typeface="Tahoma" pitchFamily="34" charset="0"/>
              <a:ea typeface="Tahoma" pitchFamily="34" charset="0"/>
              <a:cs typeface="Tahoma" pitchFamily="34" charset="0"/>
            </a:endParaRPr>
          </a:p>
          <a:p>
            <a:pPr algn="l"/>
            <a:endParaRPr lang="en-US" sz="2400" dirty="0" smtClean="0">
              <a:solidFill>
                <a:schemeClr val="bg1"/>
              </a:solidFill>
              <a:latin typeface="Tahoma" pitchFamily="34" charset="0"/>
              <a:ea typeface="Tahoma" pitchFamily="34" charset="0"/>
              <a:cs typeface="Tahoma" pitchFamily="34" charset="0"/>
            </a:endParaRPr>
          </a:p>
          <a:p>
            <a:pPr algn="l"/>
            <a:endParaRPr lang="en-US" sz="2400" dirty="0" smtClean="0">
              <a:solidFill>
                <a:schemeClr val="bg1"/>
              </a:solidFill>
              <a:latin typeface="Tahoma" pitchFamily="34" charset="0"/>
              <a:ea typeface="Tahoma" pitchFamily="34" charset="0"/>
              <a:cs typeface="Tahoma" pitchFamily="34" charset="0"/>
            </a:endParaRPr>
          </a:p>
          <a:p>
            <a:pPr algn="l"/>
            <a:endParaRPr lang="en-US" sz="2400" dirty="0" smtClean="0">
              <a:solidFill>
                <a:schemeClr val="bg1"/>
              </a:solidFill>
              <a:latin typeface="Tahoma" pitchFamily="34" charset="0"/>
              <a:ea typeface="Tahoma" pitchFamily="34" charset="0"/>
              <a:cs typeface="Tahoma" pitchFamily="34" charset="0"/>
            </a:endParaRPr>
          </a:p>
          <a:p>
            <a:pPr algn="l"/>
            <a:endParaRPr lang="en-US" sz="2400" dirty="0" smtClean="0">
              <a:solidFill>
                <a:schemeClr val="bg1"/>
              </a:solidFill>
              <a:latin typeface="Tahoma" pitchFamily="34" charset="0"/>
              <a:ea typeface="Tahoma" pitchFamily="34" charset="0"/>
              <a:cs typeface="Tahoma" pitchFamily="34" charset="0"/>
            </a:endParaRPr>
          </a:p>
          <a:p>
            <a:pPr algn="l"/>
            <a:endParaRPr lang="en-US" sz="2400" dirty="0" smtClean="0">
              <a:solidFill>
                <a:schemeClr val="bg1"/>
              </a:solidFill>
              <a:latin typeface="Tahoma" pitchFamily="34" charset="0"/>
              <a:ea typeface="Tahoma" pitchFamily="34" charset="0"/>
              <a:cs typeface="Tahoma" pitchFamily="34" charset="0"/>
            </a:endParaRPr>
          </a:p>
          <a:p>
            <a:pPr algn="l"/>
            <a:endParaRPr lang="en-US" sz="2400" dirty="0" smtClean="0">
              <a:solidFill>
                <a:schemeClr val="bg1"/>
              </a:solidFill>
              <a:latin typeface="Tahoma" pitchFamily="34" charset="0"/>
              <a:ea typeface="Tahoma" pitchFamily="34" charset="0"/>
              <a:cs typeface="Tahoma" pitchFamily="34" charset="0"/>
            </a:endParaRPr>
          </a:p>
          <a:p>
            <a:pPr algn="l"/>
            <a:endParaRPr lang="en-US" sz="2400" u="sng" dirty="0" smtClean="0">
              <a:solidFill>
                <a:schemeClr val="bg1"/>
              </a:solidFill>
              <a:latin typeface="Tahoma" pitchFamily="34" charset="0"/>
              <a:ea typeface="Tahoma" pitchFamily="34" charset="0"/>
              <a:cs typeface="Tahoma" pitchFamily="34" charset="0"/>
            </a:endParaRPr>
          </a:p>
          <a:p>
            <a:pPr algn="l"/>
            <a:endParaRPr lang="en-US" sz="2400" u="sng" dirty="0" smtClean="0">
              <a:solidFill>
                <a:schemeClr val="bg1"/>
              </a:solidFill>
              <a:latin typeface="Tahoma" pitchFamily="34" charset="0"/>
              <a:ea typeface="Tahoma" pitchFamily="34" charset="0"/>
              <a:cs typeface="Tahoma" pitchFamily="34" charset="0"/>
            </a:endParaRPr>
          </a:p>
          <a:p>
            <a:pPr algn="l"/>
            <a:r>
              <a:rPr lang="en-US" sz="2400" u="sng" dirty="0" smtClean="0">
                <a:solidFill>
                  <a:schemeClr val="bg1"/>
                </a:solidFill>
                <a:latin typeface="Tahoma" pitchFamily="34" charset="0"/>
                <a:ea typeface="Tahoma" pitchFamily="34" charset="0"/>
                <a:cs typeface="Tahoma" pitchFamily="34" charset="0"/>
              </a:rPr>
              <a:t>Now</a:t>
            </a:r>
            <a:r>
              <a:rPr lang="en-US" sz="2400" dirty="0" smtClean="0">
                <a:solidFill>
                  <a:schemeClr val="bg1"/>
                </a:solidFill>
                <a:latin typeface="Tahoma" pitchFamily="34" charset="0"/>
                <a:ea typeface="Tahoma" pitchFamily="34" charset="0"/>
                <a:cs typeface="Tahoma" pitchFamily="34" charset="0"/>
              </a:rPr>
              <a:t>: Organize</a:t>
            </a:r>
            <a:r>
              <a:rPr lang="en-US" sz="2400" b="1" dirty="0" smtClean="0">
                <a:solidFill>
                  <a:schemeClr val="bg1"/>
                </a:solidFill>
                <a:latin typeface="Tahoma" pitchFamily="34" charset="0"/>
                <a:ea typeface="Tahoma" pitchFamily="34" charset="0"/>
                <a:cs typeface="Tahoma" pitchFamily="34" charset="0"/>
              </a:rPr>
              <a:t> ALL </a:t>
            </a:r>
            <a:r>
              <a:rPr lang="en-US" sz="2400" dirty="0" smtClean="0">
                <a:solidFill>
                  <a:schemeClr val="bg1"/>
                </a:solidFill>
                <a:latin typeface="Tahoma" pitchFamily="34" charset="0"/>
                <a:ea typeface="Tahoma" pitchFamily="34" charset="0"/>
                <a:cs typeface="Tahoma" pitchFamily="34" charset="0"/>
              </a:rPr>
              <a:t>the vocabulary words in an order that you think they relate to each other.</a:t>
            </a:r>
          </a:p>
        </p:txBody>
      </p:sp>
      <p:cxnSp>
        <p:nvCxnSpPr>
          <p:cNvPr id="8" name="Straight Connector 7"/>
          <p:cNvCxnSpPr/>
          <p:nvPr/>
        </p:nvCxnSpPr>
        <p:spPr>
          <a:xfrm>
            <a:off x="2895600" y="1981200"/>
            <a:ext cx="6019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9" name="Straight Connector 8"/>
          <p:cNvCxnSpPr/>
          <p:nvPr/>
        </p:nvCxnSpPr>
        <p:spPr>
          <a:xfrm>
            <a:off x="2895600" y="3048000"/>
            <a:ext cx="6019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2895600" y="4038600"/>
            <a:ext cx="6019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1" name="Straight Connector 10"/>
          <p:cNvCxnSpPr/>
          <p:nvPr/>
        </p:nvCxnSpPr>
        <p:spPr>
          <a:xfrm>
            <a:off x="2895600" y="5029200"/>
            <a:ext cx="6019800" cy="0"/>
          </a:xfrm>
          <a:prstGeom prst="line">
            <a:avLst/>
          </a:prstGeom>
        </p:spPr>
        <p:style>
          <a:lnRef idx="3">
            <a:schemeClr val="accent1"/>
          </a:lnRef>
          <a:fillRef idx="0">
            <a:schemeClr val="accent1"/>
          </a:fillRef>
          <a:effectRef idx="2">
            <a:schemeClr val="accent1"/>
          </a:effectRef>
          <a:fontRef idx="minor">
            <a:schemeClr val="tx1"/>
          </a:fontRef>
        </p:style>
      </p:cxnSp>
      <p:pic>
        <p:nvPicPr>
          <p:cNvPr id="2050" name="Picture 2" descr="C:\Users\Student\AppData\Local\Microsoft\Windows\Temporary Internet Files\Content.IE5\LWSBW8E0\MM900178297[1].gif"/>
          <p:cNvPicPr>
            <a:picLocks noChangeAspect="1" noChangeArrowheads="1" noCrop="1"/>
          </p:cNvPicPr>
          <p:nvPr/>
        </p:nvPicPr>
        <p:blipFill>
          <a:blip r:embed="rId3" cstate="print"/>
          <a:srcRect/>
          <a:stretch>
            <a:fillRect/>
          </a:stretch>
        </p:blipFill>
        <p:spPr bwMode="auto">
          <a:xfrm>
            <a:off x="2895600" y="1524000"/>
            <a:ext cx="457200" cy="457200"/>
          </a:xfrm>
          <a:prstGeom prst="rect">
            <a:avLst/>
          </a:prstGeom>
          <a:noFill/>
        </p:spPr>
      </p:pic>
      <p:pic>
        <p:nvPicPr>
          <p:cNvPr id="2051" name="Picture 3" descr="C:\Users\Student\AppData\Local\Microsoft\Windows\Temporary Internet Files\Content.IE5\LWSBW8E0\MM900178298[1].gif"/>
          <p:cNvPicPr>
            <a:picLocks noChangeAspect="1" noChangeArrowheads="1" noCrop="1"/>
          </p:cNvPicPr>
          <p:nvPr/>
        </p:nvPicPr>
        <p:blipFill>
          <a:blip r:embed="rId4" cstate="print"/>
          <a:srcRect/>
          <a:stretch>
            <a:fillRect/>
          </a:stretch>
        </p:blipFill>
        <p:spPr bwMode="auto">
          <a:xfrm>
            <a:off x="2895600" y="3581400"/>
            <a:ext cx="457200" cy="457200"/>
          </a:xfrm>
          <a:prstGeom prst="rect">
            <a:avLst/>
          </a:prstGeom>
          <a:noFill/>
        </p:spPr>
      </p:pic>
    </p:spTree>
    <p:extLst>
      <p:ext uri="{BB962C8B-B14F-4D97-AF65-F5344CB8AC3E}">
        <p14:creationId xmlns:p14="http://schemas.microsoft.com/office/powerpoint/2010/main" val="1477194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743200" cy="6857999"/>
          </a:xfrm>
          <a:blipFill>
            <a:blip r:embed="rId2" cstate="print"/>
            <a:tile tx="0" ty="0" sx="100000" sy="100000" flip="none" algn="tl"/>
          </a:blipFill>
        </p:spPr>
        <p:txBody>
          <a:bodyPr>
            <a:normAutofit fontScale="90000"/>
          </a:bodyPr>
          <a:lstStyle/>
          <a:p>
            <a:pPr algn="l"/>
            <a:r>
              <a:rPr lang="en-US" sz="1600" u="sng" dirty="0" smtClean="0">
                <a:latin typeface="Tahoma" pitchFamily="34" charset="0"/>
                <a:ea typeface="Tahoma" pitchFamily="34" charset="0"/>
                <a:cs typeface="Tahoma" pitchFamily="34" charset="0"/>
              </a:rPr>
              <a:t>Learning Objective</a:t>
            </a: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a:t>
            </a:r>
            <a:r>
              <a:rPr lang="en-US" sz="1600" dirty="0" smtClean="0">
                <a:latin typeface="Tahoma" pitchFamily="34" charset="0"/>
                <a:ea typeface="Tahoma" pitchFamily="34" charset="0"/>
                <a:cs typeface="Tahoma" pitchFamily="34" charset="0"/>
              </a:rPr>
              <a:t>.</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u="sng" dirty="0" smtClean="0">
                <a:latin typeface="Tahoma" pitchFamily="34" charset="0"/>
                <a:ea typeface="Tahoma" pitchFamily="34" charset="0"/>
                <a:cs typeface="Tahoma" pitchFamily="34" charset="0"/>
              </a:rPr>
              <a:t>Standards</a:t>
            </a:r>
            <a:r>
              <a:rPr lang="en-US" sz="1600" dirty="0" smtClean="0">
                <a:latin typeface="Tahoma" pitchFamily="34" charset="0"/>
                <a:ea typeface="Tahoma" pitchFamily="34" charset="0"/>
                <a:cs typeface="Tahoma" pitchFamily="34" charset="0"/>
              </a:rPr>
              <a:t>: PS 2.2l </a:t>
            </a:r>
            <a:r>
              <a:rPr lang="en-US" sz="1600" i="1" dirty="0">
                <a:latin typeface="Tahoma" pitchFamily="34" charset="0"/>
                <a:ea typeface="Tahoma" pitchFamily="34" charset="0"/>
                <a:cs typeface="Tahoma" pitchFamily="34" charset="0"/>
              </a:rPr>
              <a:t>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a:t>
            </a:r>
          </a:p>
        </p:txBody>
      </p:sp>
      <p:sp>
        <p:nvSpPr>
          <p:cNvPr id="3" name="Subtitle 2"/>
          <p:cNvSpPr>
            <a:spLocks noGrp="1"/>
          </p:cNvSpPr>
          <p:nvPr>
            <p:ph type="subTitle" idx="1"/>
          </p:nvPr>
        </p:nvSpPr>
        <p:spPr>
          <a:xfrm>
            <a:off x="2743200" y="0"/>
            <a:ext cx="6400800" cy="6858000"/>
          </a:xfrm>
        </p:spPr>
        <p:txBody>
          <a:bodyPr>
            <a:normAutofit/>
          </a:bodyPr>
          <a:lstStyle/>
          <a:p>
            <a:r>
              <a:rPr lang="en-US" b="1" dirty="0" smtClean="0">
                <a:solidFill>
                  <a:schemeClr val="bg1"/>
                </a:solidFill>
                <a:latin typeface="Tahoma" pitchFamily="34" charset="0"/>
                <a:ea typeface="Tahoma" pitchFamily="34" charset="0"/>
                <a:cs typeface="Tahoma" pitchFamily="34" charset="0"/>
              </a:rPr>
              <a:t>Our next step is to find out all about AIR MASSES!</a:t>
            </a:r>
          </a:p>
          <a:p>
            <a:endParaRPr lang="en-US" b="1" dirty="0" smtClean="0">
              <a:solidFill>
                <a:schemeClr val="bg1"/>
              </a:solidFill>
              <a:latin typeface="Tahoma" pitchFamily="34" charset="0"/>
              <a:ea typeface="Tahoma" pitchFamily="34" charset="0"/>
              <a:cs typeface="Tahoma" pitchFamily="34" charset="0"/>
            </a:endParaRPr>
          </a:p>
          <a:p>
            <a:endParaRPr lang="en-US" sz="2600" b="1" dirty="0" smtClean="0">
              <a:solidFill>
                <a:schemeClr val="bg1"/>
              </a:solidFill>
              <a:latin typeface="Tahoma" pitchFamily="34" charset="0"/>
              <a:ea typeface="Tahoma" pitchFamily="34" charset="0"/>
              <a:cs typeface="Tahoma" pitchFamily="34" charset="0"/>
            </a:endParaRPr>
          </a:p>
          <a:p>
            <a:pPr algn="l"/>
            <a:r>
              <a:rPr lang="en-US" sz="2600" dirty="0" smtClean="0">
                <a:solidFill>
                  <a:schemeClr val="bg1"/>
                </a:solidFill>
                <a:latin typeface="Tahoma" pitchFamily="34" charset="0"/>
                <a:ea typeface="Tahoma" pitchFamily="34" charset="0"/>
                <a:cs typeface="Tahoma" pitchFamily="34" charset="0"/>
              </a:rPr>
              <a:t>We are going to read a passage together.  </a:t>
            </a:r>
          </a:p>
          <a:p>
            <a:r>
              <a:rPr lang="en-US" sz="2600" dirty="0" smtClean="0">
                <a:solidFill>
                  <a:schemeClr val="bg1"/>
                </a:solidFill>
                <a:latin typeface="Tahoma" pitchFamily="34" charset="0"/>
                <a:ea typeface="Tahoma" pitchFamily="34" charset="0"/>
                <a:cs typeface="Tahoma" pitchFamily="34" charset="0"/>
              </a:rPr>
              <a:t>The vocabulary words are </a:t>
            </a:r>
            <a:r>
              <a:rPr lang="en-US" sz="2600" b="1" dirty="0" smtClean="0">
                <a:solidFill>
                  <a:schemeClr val="bg1"/>
                </a:solidFill>
                <a:latin typeface="Tahoma" pitchFamily="34" charset="0"/>
                <a:ea typeface="Tahoma" pitchFamily="34" charset="0"/>
                <a:cs typeface="Tahoma" pitchFamily="34" charset="0"/>
              </a:rPr>
              <a:t>bolded</a:t>
            </a:r>
            <a:r>
              <a:rPr lang="en-US" sz="2600" dirty="0" smtClean="0">
                <a:solidFill>
                  <a:schemeClr val="bg1"/>
                </a:solidFill>
                <a:latin typeface="Tahoma" pitchFamily="34" charset="0"/>
                <a:ea typeface="Tahoma" pitchFamily="34" charset="0"/>
                <a:cs typeface="Tahoma" pitchFamily="34" charset="0"/>
              </a:rPr>
              <a:t>.  </a:t>
            </a:r>
          </a:p>
          <a:p>
            <a:r>
              <a:rPr lang="en-US" sz="2600" dirty="0" smtClean="0">
                <a:solidFill>
                  <a:schemeClr val="bg1"/>
                </a:solidFill>
                <a:latin typeface="Tahoma" pitchFamily="34" charset="0"/>
                <a:ea typeface="Tahoma" pitchFamily="34" charset="0"/>
                <a:cs typeface="Tahoma" pitchFamily="34" charset="0"/>
              </a:rPr>
              <a:t>PAY CLOSE ATTENTION!</a:t>
            </a:r>
          </a:p>
          <a:p>
            <a:pPr algn="l"/>
            <a:endParaRPr lang="en-US" sz="2400" dirty="0" smtClean="0">
              <a:solidFill>
                <a:schemeClr val="bg1"/>
              </a:solidFill>
              <a:latin typeface="Tahoma" pitchFamily="34" charset="0"/>
              <a:ea typeface="Tahoma" pitchFamily="34" charset="0"/>
              <a:cs typeface="Tahoma" pitchFamily="34" charset="0"/>
            </a:endParaRPr>
          </a:p>
        </p:txBody>
      </p:sp>
      <p:pic>
        <p:nvPicPr>
          <p:cNvPr id="3074" name="Picture 2" descr="C:\Users\Student\AppData\Local\Microsoft\Windows\Temporary Internet Files\Content.IE5\V32AK666\MC900440424[1].wmf"/>
          <p:cNvPicPr>
            <a:picLocks noChangeAspect="1" noChangeArrowheads="1"/>
          </p:cNvPicPr>
          <p:nvPr/>
        </p:nvPicPr>
        <p:blipFill>
          <a:blip r:embed="rId3" cstate="print"/>
          <a:srcRect/>
          <a:stretch>
            <a:fillRect/>
          </a:stretch>
        </p:blipFill>
        <p:spPr bwMode="auto">
          <a:xfrm>
            <a:off x="4419600" y="3810000"/>
            <a:ext cx="2971800" cy="2448501"/>
          </a:xfrm>
          <a:prstGeom prst="rect">
            <a:avLst/>
          </a:prstGeom>
          <a:noFill/>
        </p:spPr>
      </p:pic>
    </p:spTree>
    <p:extLst>
      <p:ext uri="{BB962C8B-B14F-4D97-AF65-F5344CB8AC3E}">
        <p14:creationId xmlns:p14="http://schemas.microsoft.com/office/powerpoint/2010/main" val="14771948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743200" cy="6857999"/>
          </a:xfrm>
          <a:blipFill>
            <a:blip r:embed="rId2" cstate="print"/>
            <a:tile tx="0" ty="0" sx="100000" sy="100000" flip="none" algn="tl"/>
          </a:blipFill>
        </p:spPr>
        <p:txBody>
          <a:bodyPr>
            <a:normAutofit fontScale="90000"/>
          </a:bodyPr>
          <a:lstStyle/>
          <a:p>
            <a:pPr algn="l"/>
            <a:r>
              <a:rPr lang="en-US" sz="1600" u="sng" dirty="0" smtClean="0">
                <a:latin typeface="Tahoma" pitchFamily="34" charset="0"/>
                <a:ea typeface="Tahoma" pitchFamily="34" charset="0"/>
                <a:cs typeface="Tahoma" pitchFamily="34" charset="0"/>
              </a:rPr>
              <a:t>Learning Objective</a:t>
            </a: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a:t>
            </a:r>
            <a:r>
              <a:rPr lang="en-US" sz="1600" dirty="0" smtClean="0">
                <a:latin typeface="Tahoma" pitchFamily="34" charset="0"/>
                <a:ea typeface="Tahoma" pitchFamily="34" charset="0"/>
                <a:cs typeface="Tahoma" pitchFamily="34" charset="0"/>
              </a:rPr>
              <a:t>.</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u="sng" dirty="0" smtClean="0">
                <a:latin typeface="Tahoma" pitchFamily="34" charset="0"/>
                <a:ea typeface="Tahoma" pitchFamily="34" charset="0"/>
                <a:cs typeface="Tahoma" pitchFamily="34" charset="0"/>
              </a:rPr>
              <a:t>Standards</a:t>
            </a:r>
            <a:r>
              <a:rPr lang="en-US" sz="1600" dirty="0" smtClean="0">
                <a:latin typeface="Tahoma" pitchFamily="34" charset="0"/>
                <a:ea typeface="Tahoma" pitchFamily="34" charset="0"/>
                <a:cs typeface="Tahoma" pitchFamily="34" charset="0"/>
              </a:rPr>
              <a:t>: PS 2.2l </a:t>
            </a:r>
            <a:r>
              <a:rPr lang="en-US" sz="1600" i="1" dirty="0">
                <a:latin typeface="Tahoma" pitchFamily="34" charset="0"/>
                <a:ea typeface="Tahoma" pitchFamily="34" charset="0"/>
                <a:cs typeface="Tahoma" pitchFamily="34" charset="0"/>
              </a:rPr>
              <a:t>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a:t>
            </a:r>
          </a:p>
        </p:txBody>
      </p:sp>
      <p:sp>
        <p:nvSpPr>
          <p:cNvPr id="3" name="Subtitle 2"/>
          <p:cNvSpPr>
            <a:spLocks noGrp="1"/>
          </p:cNvSpPr>
          <p:nvPr>
            <p:ph type="subTitle" idx="1"/>
          </p:nvPr>
        </p:nvSpPr>
        <p:spPr>
          <a:xfrm>
            <a:off x="2743200" y="0"/>
            <a:ext cx="6400800" cy="6858000"/>
          </a:xfrm>
        </p:spPr>
        <p:txBody>
          <a:bodyPr>
            <a:normAutofit/>
          </a:bodyPr>
          <a:lstStyle/>
          <a:p>
            <a:r>
              <a:rPr lang="en-US" sz="2400" b="1" u="sng" dirty="0" smtClean="0">
                <a:solidFill>
                  <a:schemeClr val="bg1"/>
                </a:solidFill>
                <a:latin typeface="Tahoma" pitchFamily="34" charset="0"/>
                <a:ea typeface="Tahoma" pitchFamily="34" charset="0"/>
                <a:cs typeface="Tahoma" pitchFamily="34" charset="0"/>
              </a:rPr>
              <a:t>NOW</a:t>
            </a:r>
            <a:r>
              <a:rPr lang="en-US" sz="2400" b="1" dirty="0" smtClean="0">
                <a:solidFill>
                  <a:schemeClr val="bg1"/>
                </a:solidFill>
                <a:latin typeface="Tahoma" pitchFamily="34" charset="0"/>
                <a:ea typeface="Tahoma" pitchFamily="34" charset="0"/>
                <a:cs typeface="Tahoma" pitchFamily="34" charset="0"/>
              </a:rPr>
              <a:t>…Please complete TWO more sentences using any two vocabulary words you choose.</a:t>
            </a:r>
          </a:p>
          <a:p>
            <a:pPr algn="l">
              <a:buClr>
                <a:schemeClr val="bg1"/>
              </a:buClr>
              <a:buFont typeface="Tahoma" pitchFamily="34" charset="0"/>
              <a:buChar char="ֶ"/>
            </a:pPr>
            <a:r>
              <a:rPr lang="en-US" sz="2000" dirty="0" smtClean="0">
                <a:solidFill>
                  <a:schemeClr val="bg1"/>
                </a:solidFill>
                <a:latin typeface="Tahoma" pitchFamily="34" charset="0"/>
                <a:ea typeface="Tahoma" pitchFamily="34" charset="0"/>
                <a:cs typeface="Tahoma" pitchFamily="34" charset="0"/>
              </a:rPr>
              <a:t>Air Masses</a:t>
            </a:r>
          </a:p>
          <a:p>
            <a:pPr algn="l">
              <a:buClr>
                <a:schemeClr val="bg1"/>
              </a:buClr>
              <a:buFont typeface="Tahoma" pitchFamily="34" charset="0"/>
              <a:buChar char="ֶ"/>
            </a:pPr>
            <a:r>
              <a:rPr lang="en-US" sz="2000" dirty="0" smtClean="0">
                <a:solidFill>
                  <a:schemeClr val="bg1"/>
                </a:solidFill>
                <a:latin typeface="Tahoma" pitchFamily="34" charset="0"/>
                <a:ea typeface="Tahoma" pitchFamily="34" charset="0"/>
                <a:cs typeface="Tahoma" pitchFamily="34" charset="0"/>
              </a:rPr>
              <a:t>Source Region</a:t>
            </a:r>
          </a:p>
          <a:p>
            <a:pPr algn="l">
              <a:buClr>
                <a:schemeClr val="bg1"/>
              </a:buClr>
              <a:buFont typeface="Tahoma" pitchFamily="34" charset="0"/>
              <a:buChar char="ֶ"/>
            </a:pPr>
            <a:r>
              <a:rPr lang="en-US" sz="2000" dirty="0" smtClean="0">
                <a:solidFill>
                  <a:schemeClr val="bg1"/>
                </a:solidFill>
                <a:latin typeface="Tahoma" pitchFamily="34" charset="0"/>
                <a:ea typeface="Tahoma" pitchFamily="34" charset="0"/>
                <a:cs typeface="Tahoma" pitchFamily="34" charset="0"/>
              </a:rPr>
              <a:t>High Pressure Systems</a:t>
            </a:r>
          </a:p>
          <a:p>
            <a:pPr algn="l">
              <a:buClr>
                <a:schemeClr val="bg1"/>
              </a:buClr>
              <a:buFont typeface="Tahoma" pitchFamily="34" charset="0"/>
              <a:buChar char="ֶ"/>
            </a:pPr>
            <a:r>
              <a:rPr lang="en-US" sz="2000" dirty="0" smtClean="0">
                <a:solidFill>
                  <a:schemeClr val="bg1"/>
                </a:solidFill>
                <a:latin typeface="Tahoma" pitchFamily="34" charset="0"/>
                <a:ea typeface="Tahoma" pitchFamily="34" charset="0"/>
                <a:cs typeface="Tahoma" pitchFamily="34" charset="0"/>
              </a:rPr>
              <a:t>Low Weather Systems</a:t>
            </a:r>
          </a:p>
          <a:p>
            <a:pPr algn="l">
              <a:buClr>
                <a:schemeClr val="bg1"/>
              </a:buClr>
              <a:buFont typeface="Tahoma" pitchFamily="34" charset="0"/>
              <a:buChar char="ֶ"/>
            </a:pPr>
            <a:r>
              <a:rPr lang="en-US" sz="2000" dirty="0" smtClean="0">
                <a:solidFill>
                  <a:schemeClr val="bg1"/>
                </a:solidFill>
                <a:latin typeface="Tahoma" pitchFamily="34" charset="0"/>
                <a:ea typeface="Tahoma" pitchFamily="34" charset="0"/>
                <a:cs typeface="Tahoma" pitchFamily="34" charset="0"/>
              </a:rPr>
              <a:t>Cyclone</a:t>
            </a:r>
          </a:p>
          <a:p>
            <a:pPr algn="l">
              <a:buClr>
                <a:schemeClr val="bg1"/>
              </a:buClr>
              <a:buFont typeface="Tahoma" pitchFamily="34" charset="0"/>
              <a:buChar char="ֶ"/>
            </a:pPr>
            <a:r>
              <a:rPr lang="en-US" sz="2000" dirty="0" smtClean="0">
                <a:solidFill>
                  <a:schemeClr val="bg1"/>
                </a:solidFill>
                <a:latin typeface="Tahoma" pitchFamily="34" charset="0"/>
                <a:ea typeface="Tahoma" pitchFamily="34" charset="0"/>
                <a:cs typeface="Tahoma" pitchFamily="34" charset="0"/>
              </a:rPr>
              <a:t>Anti-Cyclone</a:t>
            </a:r>
          </a:p>
          <a:p>
            <a:pPr algn="l">
              <a:buClr>
                <a:schemeClr val="bg1"/>
              </a:buClr>
              <a:buFont typeface="Tahoma" pitchFamily="34" charset="0"/>
              <a:buChar char="ֶ"/>
            </a:pPr>
            <a:r>
              <a:rPr lang="en-US" sz="2000" dirty="0" smtClean="0">
                <a:solidFill>
                  <a:schemeClr val="bg1"/>
                </a:solidFill>
                <a:latin typeface="Tahoma" pitchFamily="34" charset="0"/>
                <a:ea typeface="Tahoma" pitchFamily="34" charset="0"/>
                <a:cs typeface="Tahoma" pitchFamily="34" charset="0"/>
              </a:rPr>
              <a:t>Barometer</a:t>
            </a:r>
          </a:p>
          <a:p>
            <a:pPr algn="l"/>
            <a:endParaRPr lang="en-US" sz="800" b="1" dirty="0" smtClean="0">
              <a:solidFill>
                <a:schemeClr val="bg1"/>
              </a:solidFill>
              <a:latin typeface="Tahoma" pitchFamily="34" charset="0"/>
              <a:ea typeface="Tahoma" pitchFamily="34" charset="0"/>
              <a:cs typeface="Tahoma" pitchFamily="34" charset="0"/>
            </a:endParaRPr>
          </a:p>
          <a:p>
            <a:pPr algn="l"/>
            <a:r>
              <a:rPr lang="en-US" sz="2000" b="1" dirty="0" smtClean="0">
                <a:solidFill>
                  <a:schemeClr val="bg1"/>
                </a:solidFill>
                <a:latin typeface="Tahoma" pitchFamily="34" charset="0"/>
                <a:ea typeface="Tahoma" pitchFamily="34" charset="0"/>
                <a:cs typeface="Tahoma" pitchFamily="34" charset="0"/>
              </a:rPr>
              <a:t>Who would like to share their new sentences:</a:t>
            </a:r>
          </a:p>
          <a:p>
            <a:pPr algn="l"/>
            <a:endParaRPr lang="en-US" sz="2000" b="1" dirty="0" smtClean="0">
              <a:solidFill>
                <a:schemeClr val="bg1"/>
              </a:solidFill>
              <a:latin typeface="Tahoma" pitchFamily="34" charset="0"/>
              <a:ea typeface="Tahoma" pitchFamily="34" charset="0"/>
              <a:cs typeface="Tahoma" pitchFamily="34" charset="0"/>
            </a:endParaRPr>
          </a:p>
        </p:txBody>
      </p:sp>
      <p:pic>
        <p:nvPicPr>
          <p:cNvPr id="5" name="Picture 2" descr="C:\Users\Student\AppData\Local\Microsoft\Windows\Temporary Internet Files\Content.IE5\LWSBW8E0\MM900178297[1].gif"/>
          <p:cNvPicPr>
            <a:picLocks noChangeAspect="1" noChangeArrowheads="1" noCrop="1"/>
          </p:cNvPicPr>
          <p:nvPr/>
        </p:nvPicPr>
        <p:blipFill>
          <a:blip r:embed="rId3" cstate="print"/>
          <a:srcRect/>
          <a:stretch>
            <a:fillRect/>
          </a:stretch>
        </p:blipFill>
        <p:spPr bwMode="auto">
          <a:xfrm>
            <a:off x="2895600" y="4343400"/>
            <a:ext cx="457200" cy="457200"/>
          </a:xfrm>
          <a:prstGeom prst="rect">
            <a:avLst/>
          </a:prstGeom>
          <a:noFill/>
        </p:spPr>
      </p:pic>
      <p:cxnSp>
        <p:nvCxnSpPr>
          <p:cNvPr id="6" name="Straight Connector 5"/>
          <p:cNvCxnSpPr/>
          <p:nvPr/>
        </p:nvCxnSpPr>
        <p:spPr>
          <a:xfrm>
            <a:off x="2895600" y="4800600"/>
            <a:ext cx="6019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7" name="Straight Connector 6"/>
          <p:cNvCxnSpPr/>
          <p:nvPr/>
        </p:nvCxnSpPr>
        <p:spPr>
          <a:xfrm>
            <a:off x="2895600" y="5410200"/>
            <a:ext cx="6019800" cy="0"/>
          </a:xfrm>
          <a:prstGeom prst="line">
            <a:avLst/>
          </a:prstGeom>
        </p:spPr>
        <p:style>
          <a:lnRef idx="3">
            <a:schemeClr val="accent1"/>
          </a:lnRef>
          <a:fillRef idx="0">
            <a:schemeClr val="accent1"/>
          </a:fillRef>
          <a:effectRef idx="2">
            <a:schemeClr val="accent1"/>
          </a:effectRef>
          <a:fontRef idx="minor">
            <a:schemeClr val="tx1"/>
          </a:fontRef>
        </p:style>
      </p:cxnSp>
      <p:pic>
        <p:nvPicPr>
          <p:cNvPr id="8" name="Picture 3" descr="C:\Users\Student\AppData\Local\Microsoft\Windows\Temporary Internet Files\Content.IE5\LWSBW8E0\MM900178298[1].gif"/>
          <p:cNvPicPr>
            <a:picLocks noChangeAspect="1" noChangeArrowheads="1" noCrop="1"/>
          </p:cNvPicPr>
          <p:nvPr/>
        </p:nvPicPr>
        <p:blipFill>
          <a:blip r:embed="rId4" cstate="print"/>
          <a:srcRect/>
          <a:stretch>
            <a:fillRect/>
          </a:stretch>
        </p:blipFill>
        <p:spPr bwMode="auto">
          <a:xfrm>
            <a:off x="2895600" y="5638800"/>
            <a:ext cx="457200" cy="457200"/>
          </a:xfrm>
          <a:prstGeom prst="rect">
            <a:avLst/>
          </a:prstGeom>
          <a:noFill/>
        </p:spPr>
      </p:pic>
      <p:cxnSp>
        <p:nvCxnSpPr>
          <p:cNvPr id="9" name="Straight Connector 8"/>
          <p:cNvCxnSpPr/>
          <p:nvPr/>
        </p:nvCxnSpPr>
        <p:spPr>
          <a:xfrm>
            <a:off x="2895600" y="6096000"/>
            <a:ext cx="601980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0" name="Straight Connector 9"/>
          <p:cNvCxnSpPr/>
          <p:nvPr/>
        </p:nvCxnSpPr>
        <p:spPr>
          <a:xfrm>
            <a:off x="2895600" y="6705600"/>
            <a:ext cx="6019800"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771948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743200" cy="6857999"/>
          </a:xfrm>
          <a:blipFill>
            <a:blip r:embed="rId2" cstate="print"/>
            <a:tile tx="0" ty="0" sx="100000" sy="100000" flip="none" algn="tl"/>
          </a:blipFill>
        </p:spPr>
        <p:txBody>
          <a:bodyPr>
            <a:normAutofit fontScale="90000"/>
          </a:bodyPr>
          <a:lstStyle/>
          <a:p>
            <a:pPr algn="l"/>
            <a:r>
              <a:rPr lang="en-US" sz="1600" u="sng" dirty="0" smtClean="0">
                <a:latin typeface="Tahoma" pitchFamily="34" charset="0"/>
                <a:ea typeface="Tahoma" pitchFamily="34" charset="0"/>
                <a:cs typeface="Tahoma" pitchFamily="34" charset="0"/>
              </a:rPr>
              <a:t>Learning Objective</a:t>
            </a: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a:t>
            </a:r>
            <a:r>
              <a:rPr lang="en-US" sz="1600" dirty="0" smtClean="0">
                <a:latin typeface="Tahoma" pitchFamily="34" charset="0"/>
                <a:ea typeface="Tahoma" pitchFamily="34" charset="0"/>
                <a:cs typeface="Tahoma" pitchFamily="34" charset="0"/>
              </a:rPr>
              <a:t>.</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u="sng" dirty="0" smtClean="0">
                <a:latin typeface="Tahoma" pitchFamily="34" charset="0"/>
                <a:ea typeface="Tahoma" pitchFamily="34" charset="0"/>
                <a:cs typeface="Tahoma" pitchFamily="34" charset="0"/>
              </a:rPr>
              <a:t>Standards</a:t>
            </a:r>
            <a:r>
              <a:rPr lang="en-US" sz="1600" dirty="0" smtClean="0">
                <a:latin typeface="Tahoma" pitchFamily="34" charset="0"/>
                <a:ea typeface="Tahoma" pitchFamily="34" charset="0"/>
                <a:cs typeface="Tahoma" pitchFamily="34" charset="0"/>
              </a:rPr>
              <a:t>: PS 2.2l </a:t>
            </a:r>
            <a:r>
              <a:rPr lang="en-US" sz="1600" i="1" dirty="0">
                <a:latin typeface="Tahoma" pitchFamily="34" charset="0"/>
                <a:ea typeface="Tahoma" pitchFamily="34" charset="0"/>
                <a:cs typeface="Tahoma" pitchFamily="34" charset="0"/>
              </a:rPr>
              <a:t>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a:t>
            </a:r>
          </a:p>
        </p:txBody>
      </p:sp>
      <p:sp>
        <p:nvSpPr>
          <p:cNvPr id="3" name="Subtitle 2"/>
          <p:cNvSpPr>
            <a:spLocks noGrp="1"/>
          </p:cNvSpPr>
          <p:nvPr>
            <p:ph type="subTitle" idx="1"/>
          </p:nvPr>
        </p:nvSpPr>
        <p:spPr>
          <a:xfrm>
            <a:off x="2743200" y="0"/>
            <a:ext cx="6400800" cy="1143000"/>
          </a:xfrm>
        </p:spPr>
        <p:txBody>
          <a:bodyPr>
            <a:normAutofit/>
          </a:bodyPr>
          <a:lstStyle/>
          <a:p>
            <a:pPr algn="l"/>
            <a:r>
              <a:rPr lang="en-US" sz="2000" b="1" dirty="0" smtClean="0">
                <a:solidFill>
                  <a:schemeClr val="bg1"/>
                </a:solidFill>
                <a:latin typeface="Tahoma" pitchFamily="34" charset="0"/>
                <a:ea typeface="Tahoma" pitchFamily="34" charset="0"/>
                <a:cs typeface="Tahoma" pitchFamily="34" charset="0"/>
              </a:rPr>
              <a:t>Let’s do it together: </a:t>
            </a:r>
            <a:r>
              <a:rPr lang="en-US" sz="2000" dirty="0" smtClean="0">
                <a:solidFill>
                  <a:schemeClr val="bg1"/>
                </a:solidFill>
                <a:latin typeface="Tahoma" pitchFamily="34" charset="0"/>
                <a:ea typeface="Tahoma" pitchFamily="34" charset="0"/>
                <a:cs typeface="Tahoma" pitchFamily="34" charset="0"/>
              </a:rPr>
              <a:t>Let’s try and name the different types of air masses affecting or forming in certain regions.</a:t>
            </a: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p:txBody>
      </p:sp>
      <p:cxnSp>
        <p:nvCxnSpPr>
          <p:cNvPr id="8" name="Straight Connector 7"/>
          <p:cNvCxnSpPr/>
          <p:nvPr/>
        </p:nvCxnSpPr>
        <p:spPr>
          <a:xfrm rot="5400000">
            <a:off x="3009900" y="3771900"/>
            <a:ext cx="5867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3048000" y="3733800"/>
            <a:ext cx="586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895600" y="990600"/>
            <a:ext cx="2971800" cy="646331"/>
          </a:xfrm>
          <a:prstGeom prst="rect">
            <a:avLst/>
          </a:prstGeom>
          <a:noFill/>
        </p:spPr>
        <p:txBody>
          <a:bodyPr wrap="square" rtlCol="0">
            <a:spAutoFit/>
          </a:bodyPr>
          <a:lstStyle/>
          <a:p>
            <a:r>
              <a:rPr lang="en-US" dirty="0" smtClean="0">
                <a:solidFill>
                  <a:schemeClr val="bg1"/>
                </a:solidFill>
              </a:rPr>
              <a:t>What air mass would form by Jamaica?</a:t>
            </a:r>
            <a:endParaRPr lang="en-US" dirty="0">
              <a:solidFill>
                <a:schemeClr val="bg1"/>
              </a:solidFill>
            </a:endParaRPr>
          </a:p>
        </p:txBody>
      </p:sp>
      <p:sp>
        <p:nvSpPr>
          <p:cNvPr id="12" name="TextBox 11"/>
          <p:cNvSpPr txBox="1"/>
          <p:nvPr/>
        </p:nvSpPr>
        <p:spPr>
          <a:xfrm>
            <a:off x="6096000" y="838200"/>
            <a:ext cx="2819400" cy="923330"/>
          </a:xfrm>
          <a:prstGeom prst="rect">
            <a:avLst/>
          </a:prstGeom>
          <a:noFill/>
        </p:spPr>
        <p:txBody>
          <a:bodyPr wrap="square" rtlCol="0">
            <a:spAutoFit/>
          </a:bodyPr>
          <a:lstStyle/>
          <a:p>
            <a:r>
              <a:rPr lang="en-US" dirty="0" smtClean="0">
                <a:solidFill>
                  <a:schemeClr val="bg1"/>
                </a:solidFill>
              </a:rPr>
              <a:t>What type of air mass will affect New York if its from Canada?</a:t>
            </a:r>
            <a:endParaRPr lang="en-US" dirty="0">
              <a:solidFill>
                <a:schemeClr val="bg1"/>
              </a:solidFill>
            </a:endParaRPr>
          </a:p>
        </p:txBody>
      </p:sp>
      <p:sp>
        <p:nvSpPr>
          <p:cNvPr id="14" name="TextBox 13"/>
          <p:cNvSpPr txBox="1"/>
          <p:nvPr/>
        </p:nvSpPr>
        <p:spPr>
          <a:xfrm>
            <a:off x="2895600" y="3810000"/>
            <a:ext cx="2895600" cy="923330"/>
          </a:xfrm>
          <a:prstGeom prst="rect">
            <a:avLst/>
          </a:prstGeom>
          <a:noFill/>
        </p:spPr>
        <p:txBody>
          <a:bodyPr wrap="square" rtlCol="0">
            <a:spAutoFit/>
          </a:bodyPr>
          <a:lstStyle/>
          <a:p>
            <a:r>
              <a:rPr lang="en-US" dirty="0" smtClean="0">
                <a:solidFill>
                  <a:schemeClr val="bg1"/>
                </a:solidFill>
              </a:rPr>
              <a:t>A high pressure system is over London.  What type of weather will they have?</a:t>
            </a:r>
            <a:endParaRPr lang="en-US" dirty="0">
              <a:solidFill>
                <a:schemeClr val="bg1"/>
              </a:solidFill>
            </a:endParaRPr>
          </a:p>
        </p:txBody>
      </p:sp>
      <p:sp>
        <p:nvSpPr>
          <p:cNvPr id="15" name="TextBox 14"/>
          <p:cNvSpPr txBox="1"/>
          <p:nvPr/>
        </p:nvSpPr>
        <p:spPr>
          <a:xfrm>
            <a:off x="6096000" y="3810000"/>
            <a:ext cx="2743200" cy="923330"/>
          </a:xfrm>
          <a:prstGeom prst="rect">
            <a:avLst/>
          </a:prstGeom>
          <a:noFill/>
        </p:spPr>
        <p:txBody>
          <a:bodyPr wrap="square" rtlCol="0">
            <a:spAutoFit/>
          </a:bodyPr>
          <a:lstStyle/>
          <a:p>
            <a:r>
              <a:rPr lang="en-US" dirty="0" smtClean="0">
                <a:solidFill>
                  <a:schemeClr val="bg1"/>
                </a:solidFill>
              </a:rPr>
              <a:t>A cyclone is associated with which type of pressure system?</a:t>
            </a:r>
            <a:endParaRPr lang="en-US" dirty="0">
              <a:solidFill>
                <a:schemeClr val="bg1"/>
              </a:solidFill>
            </a:endParaRPr>
          </a:p>
        </p:txBody>
      </p:sp>
      <p:sp>
        <p:nvSpPr>
          <p:cNvPr id="16" name="TextBox 15"/>
          <p:cNvSpPr txBox="1"/>
          <p:nvPr/>
        </p:nvSpPr>
        <p:spPr>
          <a:xfrm>
            <a:off x="2895600" y="3276600"/>
            <a:ext cx="1752600" cy="369332"/>
          </a:xfrm>
          <a:prstGeom prst="rect">
            <a:avLst/>
          </a:prstGeom>
          <a:noFill/>
        </p:spPr>
        <p:txBody>
          <a:bodyPr wrap="square" rtlCol="0">
            <a:spAutoFit/>
          </a:bodyPr>
          <a:lstStyle/>
          <a:p>
            <a:r>
              <a:rPr lang="en-US" dirty="0" smtClean="0">
                <a:solidFill>
                  <a:schemeClr val="bg1"/>
                </a:solidFill>
              </a:rPr>
              <a:t>Warm/Moist</a:t>
            </a:r>
            <a:endParaRPr lang="en-US" dirty="0">
              <a:solidFill>
                <a:schemeClr val="bg1"/>
              </a:solidFill>
            </a:endParaRPr>
          </a:p>
        </p:txBody>
      </p:sp>
      <p:sp>
        <p:nvSpPr>
          <p:cNvPr id="17" name="TextBox 16"/>
          <p:cNvSpPr txBox="1"/>
          <p:nvPr/>
        </p:nvSpPr>
        <p:spPr>
          <a:xfrm>
            <a:off x="6019800" y="3352800"/>
            <a:ext cx="1600200" cy="381000"/>
          </a:xfrm>
          <a:prstGeom prst="rect">
            <a:avLst/>
          </a:prstGeom>
          <a:noFill/>
        </p:spPr>
        <p:txBody>
          <a:bodyPr wrap="square" rtlCol="0">
            <a:spAutoFit/>
          </a:bodyPr>
          <a:lstStyle/>
          <a:p>
            <a:r>
              <a:rPr lang="en-US" dirty="0" smtClean="0">
                <a:solidFill>
                  <a:schemeClr val="bg1"/>
                </a:solidFill>
              </a:rPr>
              <a:t>Cold/Dry</a:t>
            </a:r>
            <a:endParaRPr lang="en-US" dirty="0">
              <a:solidFill>
                <a:schemeClr val="bg1"/>
              </a:solidFill>
            </a:endParaRPr>
          </a:p>
        </p:txBody>
      </p:sp>
      <p:sp>
        <p:nvSpPr>
          <p:cNvPr id="18" name="TextBox 17"/>
          <p:cNvSpPr txBox="1"/>
          <p:nvPr/>
        </p:nvSpPr>
        <p:spPr>
          <a:xfrm>
            <a:off x="2895600" y="6400800"/>
            <a:ext cx="1524000" cy="369332"/>
          </a:xfrm>
          <a:prstGeom prst="rect">
            <a:avLst/>
          </a:prstGeom>
          <a:noFill/>
        </p:spPr>
        <p:txBody>
          <a:bodyPr wrap="square" rtlCol="0">
            <a:spAutoFit/>
          </a:bodyPr>
          <a:lstStyle/>
          <a:p>
            <a:r>
              <a:rPr lang="en-US" dirty="0" smtClean="0">
                <a:solidFill>
                  <a:schemeClr val="bg1"/>
                </a:solidFill>
              </a:rPr>
              <a:t>Nice Weather</a:t>
            </a:r>
            <a:endParaRPr lang="en-US" dirty="0">
              <a:solidFill>
                <a:schemeClr val="bg1"/>
              </a:solidFill>
            </a:endParaRPr>
          </a:p>
        </p:txBody>
      </p:sp>
      <p:sp>
        <p:nvSpPr>
          <p:cNvPr id="19" name="TextBox 18"/>
          <p:cNvSpPr txBox="1"/>
          <p:nvPr/>
        </p:nvSpPr>
        <p:spPr>
          <a:xfrm>
            <a:off x="6172200" y="6324600"/>
            <a:ext cx="2438400" cy="369332"/>
          </a:xfrm>
          <a:prstGeom prst="rect">
            <a:avLst/>
          </a:prstGeom>
          <a:noFill/>
        </p:spPr>
        <p:txBody>
          <a:bodyPr wrap="square" rtlCol="0">
            <a:spAutoFit/>
          </a:bodyPr>
          <a:lstStyle/>
          <a:p>
            <a:r>
              <a:rPr lang="en-US" dirty="0" smtClean="0">
                <a:solidFill>
                  <a:schemeClr val="bg1"/>
                </a:solidFill>
              </a:rPr>
              <a:t>Low Pressure System</a:t>
            </a:r>
            <a:endParaRPr lang="en-US" dirty="0">
              <a:solidFill>
                <a:schemeClr val="bg1"/>
              </a:solidFill>
            </a:endParaRPr>
          </a:p>
        </p:txBody>
      </p:sp>
      <p:pic>
        <p:nvPicPr>
          <p:cNvPr id="20" name="Picture 19" descr="jamaica-location-map.gif"/>
          <p:cNvPicPr>
            <a:picLocks noChangeAspect="1"/>
          </p:cNvPicPr>
          <p:nvPr/>
        </p:nvPicPr>
        <p:blipFill>
          <a:blip r:embed="rId3" cstate="print"/>
          <a:stretch>
            <a:fillRect/>
          </a:stretch>
        </p:blipFill>
        <p:spPr>
          <a:xfrm>
            <a:off x="3657600" y="1600200"/>
            <a:ext cx="1995714" cy="1676400"/>
          </a:xfrm>
          <a:prstGeom prst="rect">
            <a:avLst/>
          </a:prstGeom>
        </p:spPr>
      </p:pic>
      <p:pic>
        <p:nvPicPr>
          <p:cNvPr id="21" name="Picture 20" descr="nanewzz.gif"/>
          <p:cNvPicPr>
            <a:picLocks noChangeAspect="1"/>
          </p:cNvPicPr>
          <p:nvPr/>
        </p:nvPicPr>
        <p:blipFill>
          <a:blip r:embed="rId4" cstate="print"/>
          <a:stretch>
            <a:fillRect/>
          </a:stretch>
        </p:blipFill>
        <p:spPr>
          <a:xfrm>
            <a:off x="7086600" y="1524000"/>
            <a:ext cx="1894150" cy="1885950"/>
          </a:xfrm>
          <a:prstGeom prst="rect">
            <a:avLst/>
          </a:prstGeom>
        </p:spPr>
      </p:pic>
      <p:pic>
        <p:nvPicPr>
          <p:cNvPr id="1026" name="Picture 2" descr="http://quakeinfo.ucsd.edu/~gabi/sio15/supps/high.gif"/>
          <p:cNvPicPr>
            <a:picLocks noChangeAspect="1" noChangeArrowheads="1"/>
          </p:cNvPicPr>
          <p:nvPr/>
        </p:nvPicPr>
        <p:blipFill>
          <a:blip r:embed="rId5" cstate="print"/>
          <a:srcRect/>
          <a:stretch>
            <a:fillRect/>
          </a:stretch>
        </p:blipFill>
        <p:spPr bwMode="auto">
          <a:xfrm>
            <a:off x="4191000" y="4800600"/>
            <a:ext cx="1534119" cy="1603654"/>
          </a:xfrm>
          <a:prstGeom prst="rect">
            <a:avLst/>
          </a:prstGeom>
          <a:noFill/>
        </p:spPr>
      </p:pic>
      <p:sp>
        <p:nvSpPr>
          <p:cNvPr id="1030" name="AutoShape 6" descr="data:image/jpeg;base64,/9j/4AAQSkZJRgABAQAAAQABAAD/2wCEAAkGBhQSERUUExMWFRUVGBkYGBgYGRofHxweIBcYHBgdHRwaHCYeHBsjGhgcIC8hIycpLCwsHCAxNTAqNSYrLCkBCQoKDgwOGg8PFywkHCQsLCwpLCwsLCwsLCwsLCwsLCkpLCwsLCwsKSksLCwsLCksKSkpLCksLCwsLCwsLCwpLP/AABEIAMUBAAMBIgACEQEDEQH/xAAbAAACAwEBAQAAAAAAAAAAAAAEBQIDBgABB//EAD0QAAIBAgQEBAQEBQQCAQUAAAECEQMhAAQSMQUiQVEGE2FxMoGRoRRCsfAjUsHR4QcVYvEzcoIWJENTkv/EABcBAQEBAQAAAAAAAAAAAAAAAAABAgP/xAAeEQEBAQACAwADAAAAAAAAAAAAAREhMQJBcRJRYf/aAAwDAQACEQMRAD8Ap4pSYKipsSWb5wFn5TbCLiVOoeSmJII+cn9P7Y0ujUdp/r+ziynltJ+ET6YlaE+DabIjoxlzDenYx9sN3pVTqVTC7mR7n+kYU8M5aoYnrHy6/bG4z+SUD5b43EJuGEgGQAZuzEj5CxtbA3iKgaivCiIvcjoeouN8X10J3mbWOOrVTTVjG/Te+KhVwPhYp0VUC4GGq5eI74hlah0g97YJpN+bEUQhgyT8sUPmSxIAhQN++IF9yemKHeDC7mLf3wFxgCT7ep9sVmCeYQJAA7R3GPM6SqwLsT9ouR9cDCkwUgWLGZ3iT1OCD2qU6a87dSTHXoAPocKM5x0IxAVjpGskCeokerGAPrjhki+Y5pNOio0g9W7nvcC3pieS4cWB3AZtTeoBJUel8ULl449QhALrZpn4/wAwnrFwTbr6Tfw/hpealQszOSbmwXZbdbD7nDLK8NCi0A+gwZToAC+2KBqeRnpYX9/3GLWy9hNhP2E4MpKInviS5YsewGIBQIgAdPne/wArRgr8GSL2EYIWmqSeuKGqam3N8BJaIG09sQXIljuTJv2AjbB1J+lOmWO2o98enJ1B8RAJ6D+5wHUKFGjduY9hjqvHb8lMC0An+gGLcvToElTU1N1UH9zi7M5anTFqRPa/9sAuXNVKhsNX2H164uOXj42UnsJIxXVzFT/1HaNh2FsXZNEI7t6yAP74Dq+YLwNfKOg/T0xRSBY/FYflEn6zb53xfmOGECWPraAL9B/fHhrhECrGpjf26CcBZllbYGBg80ABLwB6/wCMIKniTQSpKJouTc/p6kD3OIt4jL6CCH/mllGmfQAtHtvGIrQLp6NPt/nHpy5O4P7+eF1Qoka6oSQCSxifQAj7YtHExMCVpqCS079sUfO/JMjTfEapK2Jv1/rg8CASbYW5hoJaZAG3rbGFCLnirHUCoG09cbenxA1KFMmTKA2neL7Y+YcQ4iWqgCD/AEx9H8PgHLUo5iqx9zONse01qSdU374HrSzleliffFmcfykkRPbtf74HyrkxNy5nEUZVIBAGwxcF2AxCml9sXtsT6YKDrkk6QLzf62x41Iidi2ofLBNOhBDE77+/TFZpEhiNib+2CKUy01SWkhRYT3vgtuvU7/pj2nRkWEDf/vFZo2MnUZO2KKmcbR7nFyZi2lVY9z7C33xwqoumRcycWf7gLkLpUDcnfv7DAe0qTQBETcn9MXrk+W9sUU+OC4QSRb0xJFZxeRgJhkUb7b4p/HMbIvzxYcmNO4jqemL8vl/p274AdaTH4z8sSzGdSlAVCztt2H9ziefqikvOy+Yfhpgge09bY+Uca8ZVxWZPOSWsxEkIO09ztb9cJNH1SlxlidJfy1G8QI/xg18/SZdKE1D1bpj4jn+MukAuHJIYmClx2m5F9yBtMXnDnI+NmkIrIW6tqYj5WE/TFymvpLZQAyEg+v8ATDCiIF3j2/6xh+G8XqOAWOonrB/T+mHYqhRNSppHqQu2+5xA7OgmdU/1+uKqqrMqDPfCilxpKhigdSjrsD3M9Rgtc/FiLjfcj9f1xA1ooNyTOLXoqo1wGbZR+/lhNU8RZdPjrAQNtp+Z/pjJ+I/9SSyH8GGGi5qaSAvYAHcneZPtF8a5oD8b5aoaywpZJk6YhqkwJ6wCT6AC3fFeRq1adJagUmpdV5rAXDHTI1MSDboFU32xjaGfepUZ6xZmPMWLQdrXn+/phhwjKmq01nYkiaSA3MTJ1GygRF+xPQTuxluMt4qqI+muQdUMSoJVBex1Hm6QR63xs8lmabqAApDXtF/Xe4x8xaslGmA9VGLnmVQwZCQIJUgQehOoz/xwdwbxKcnVWnWCslS4ZX1AD8rCJ73Xrbc3OM/TWmrty32xmuJZrSGiZJv8+2HWfqyYH0wgoKrPoqTGq4ETF7X64xFpdQyzGXQSJ3/WeoxsvDOeNKZY6SCdPra/z2wBleDtBNI6aYPNNzE2HvGDq4TVCAwAL9z1++KgzOVA1+4uD0xdlHiDv0wuVTUIUm+HeVogAd4wVdl0Mk79seZskCP5sXpj16YYiemCKwu0mAN8Sy+XkSzCOg+e8Y8zQGw3MYWZ2ahiSqr8pMbn09MAxzWaE6UvJjAFbMECxg9+wnpjyirIkIOeI1fu+LaKBYaoZt946YogqahqOr/2wLnaAgB2IUX07k73xbnOPLTHLcwYsSALXkbbjAGU4bVzB8yrVUJJMBbR77+uAnQ4lSHIoCwRYMC3pI9d8HUs45iBpUG5aZwrr+JcnQa1NGP5nAPt8U37dsL28UVM1raig0LZbQo7HUx5jadvnhg+gZHOUTBLAwTMEAD0OI57jS6S1Onqj4RJgnoTHTHzDIcMzFZyGqqwBuqORH/sV9L2PzxqM5xahk0mrUXVEU6YaZ/5sBsLbk/rijNeKOLVqRKqqCtWuWlRoGoKIJhQNlE9++MPUzJpOqU2VqoN3TSVFohJHSY19bxa5acT4tVzmaBUlQZCRaVEyxuO5PYThUuROorTcKCDqdtekAE3JVTFxGq4k743GRNLxGoBYU5f8zEA3Mncyfijp98S4Vx9mZuSn8LNIW8ja8g7xacVcV4eNFPy40aQGqmecmSzXvpBkbCe2J8GytM1NZYkIdcUVYsY2EQNIJO8+nrgLqXHKpeamle2khIMzsOUjexF7XxZm8/WDFzq0mwIJ6WH/Ebfy9LAHHZ3gDVHfy1Ot5by3UhlJvoW7F2ghiZAA+mJ0+B1Fp6EzICsT+UKCIGrVDlibfDcdtzgFFXiNQudNR+b/kSfQH7Y0dHxJnsqpo6lR9IMAKXEqLlunL3MiemBhlKWWKlzRqnS0aFcAb6XdnBE+gX6G+Kf91TRNCabGPM1hKkkg8yFl1KOYgAE9L3wFuV4q9WQ/lVHJVgz2Iju7kAA9R6C4wTm+I16hXz5CiyjfeTI0xNwTY/3wj4TXC1lYjVDA6CYDAXIJIMbdsfQ8gfxjNmKDOtNWlpFL+GFUQoX80xuAbTYm2F4IyGfy5WGKM0weY+vUEAkb/uYM8M8Qd6jrTQFVQkpALEWDBWab/Y7bRFHFa9I1WVkrVHZlBqMGZiSYWRvftb2tOKKWT/DuGVirkB1ZhpZAQWDRJiREEnrt2C/jvEqCgNBYsIuxASCCQOXeSesjqBMB9k+IUjklD8tOqx0Cn5XmKENyGZJaSAJEG/XCFvE9WkdBemuxD0qaSbWmRc/SNwcMMpxylnGP4hFClCCdIUqwAAqAovxRG9gLQdywaM1NZgCDhMOF1RmdKIajMemyg9WJsMNszXamBAGo7CL/LF+Q4+aRgkGowIA/l9fUz3xyjZvl6Jo0QjNzuZIHbFZpqRMYFo5V2J1MC3WOnp3OGLZYqvvGAHy2T1XHtPp1w2oUrn6YroELsLAYsyTSZnfBBQMWxErv0xN0O+PCeuKBMzTCxuWPbHhFjaTj2uJYXg/4xS76QTawPoNrD9MQSWixAHf9jHrZRRdjI2t94xVwl6taWJTa5kx7A4Z1qtNF0iCRYtvBPabTff1xQobLmIFIaexsPt1OKs3wyoadwQpgadUKPkLx9fnhrmeIMDpVZAX42kX9wNMeonrj53/AKkeLKieVS80tP8AFYr+Y38tEHVR8RJEG3Q3C3MZXJZeoz1HStVG6rqYAyLdtwBESdgMZviXG69aTASjJCU1ET1uJPTe9usYp4B4RzNeGJ8mmWksRzkdTB6+/VvTD7Of6f5dFDVsxmGEAADTJEg2EQQY2Ppi6hLSXNimyuWy9FSQ+kBOaBKmASW0mYuTB6XAiZhGKilSaoQ3M1SoXDRF4VBIABkXEgCT10NPw5lVpALRzNS5aGcjUTI2AUKD1iJ9YjB9DgVADlpGkYKkBjcaSIJ3IAPtIG8YujKZvOpUYM2pqs6CQRTWLmyagQLbsSDEkdMV8Qybuy28tRAVnrDobHRAqHa02EdhhzkuFpSI8qiQwJvcnaJv1vifD+AVv/wCdR/Nc+pMgySLTsMXQhp8MplqmqkaplQrl2QE3liqDWwO4PLaNycH1sicsyGkHphipaEqAKwMqQ5kgAxa57721eR8EVa1Qmq4ypWANSkk2nUojSPWTJM2AjFOd/0+rIya67VlmxCgRMyd2n2B9/Roz+V4ZUpjzxVNR4cKktIaAtyWIYcw2N7AgbYY8Jp0M9TKPWehmUok1CaUkkG76lhoiJWPpjT8E8LlJ+Nj0B/4m3wvK9rWvBGJ0f8AT3L6mcNmKWYIaCtQRf8AMB2n9MTTHzleE16yO1I06lOiZqVdWkXsCTUCmDEWE2Fp3fvwNdRzOaywXmGvyuamZICNS0NCtIOpW69RtgjiXhby2NOv5VUJvMq1QEydPMFNS24IjaWGLc3x7OZZQhytDJ04/hqVAYBfh+JmvBNyD1E4vYzXiDhIoyIIGpuYzpcQumCRvp+K5Ez6Y0vAuA5dcmlWkG1aVNUib3MydMQCRYdADeMA5PjC1qoTNw2kckgaCOhAsFB7gCcanhcuho5WqgBBDrF1bSNBImRpaLixgA4lpAXh/wAPnLV6uYBm6rCqtjp5iCwMTJFiMJsx4QrZ3NVhSRSS4LOzRCkdNNyekQBbe+NtxBRSTXmXo0goZV+IajsJiYJG5j8wjbCrN+HhmAlXLZiqjsNS6CIYALHmRdubpI+oxJarE+Nf9PqmUYOgLUTYvOzdiDcA9CZnvhLSylZFMJVCkSSAwW2xmII6zj7DwV/w4FLO1MxUqMhqMzXpiwGlQXJkRuB74ztTwrV8l3SEBYtTD1Wp8s6gSrSCxF9+UR1NtzyZw8ylQVDr0iwtMfLCzM5EameATNiB/XGiymVCLpUAYp/DlSAxEdBvjk2jwehCibk3M4Y5mjMe+PMuO2LzT1SRggdjaMWZaj1xOjTn198WKpGKJxA98V1Klj0AxZUwLmVsAcAKxgiCJO07fXpjzO5Enfb+u5ODaeXmVtsL4k1NYMXO5t+422xAEsKoET0ntft2jCDxl4rbJ00ZEDO5ZVYkchtfRHc27x06vOLcRWmkg82+mPrfaALnA/lUs3l2aosBgGkEht/4cjYkmIJEX3ONQfOOKeIMy+ihSzFStXqs6sh+FZspFgI0amIIIWxmbY1PAfCFLKLf+LXP/kqsCST1CzcL+sXxHwRwMl6ucqhfMqFwsdtUk2neB8gMaSnlRJJ67z+vyxKBqbyYRdrktcDt7nElyiIfMe7G20n2ANgMdms+qkJaTLG97R+79sQI8wLpSdR/OSLQTPc2G0dcAJmPEFINpCaj1uLYErcdozGg9CxEaV7amEgThqtOnScCsVU7CnSQkn1MAsLDrGI5ill2dWfLZkoDsQGkjbl1Gx7s3Tbri4FeV4lRJP5QeszPbGgycAKyOFM9bavQT09sUZPieSqNoDMrTJp1qTId4Ak2iSAIJwyPBsuQAjKh/KpEDrtbacQCZzP1DysQQd7fbFb5JSIWYMEgGOu/1wzy/DWpi+j2BmPrjszRYiSrR3A/YwCDNZ+plwAjkozCfiJF95M/phPxHxU/nL5hZRvq0sY3Bulm6CIn7Tsc1wWnXplGQsrC4Mg/9+2EX/0jUyx/gk1Um6ObgdYfcW6GR7YBJneK/iaGl2SrFSzq3wzcKVI1Wg8pg2scZmtwoHUuqqWg8kXMC1mINz74+i8OpUhVLChFRgVbWsGLgrK9CRImYgRhb4m8J0kSrmJpI2yUyx1Mdhpab79unTG5UwVwbwvls7kwyQKgRQyK5VUcCOYfFEnrJOMu3hnM5KvTYOgbWNDAyBMm+oAzF9jEXjC7NVKtF1qajT18jeWSZECfQgk7dY64+lcC4umcZUrsWqKgINOGUxuxGlSjTMr0+uHQ9qVXz+TenV0rUAlWgCSCCW09QY6RPbBHCsjUpGm/wU0hCymC5YgTpKwE1tALSbTbDReG+ZSD5dtSxKkSJ9DbGT4nmM3UZstVpqqvqQIh1WjVqLNadUQtjuegxhQ/+qrVPPp1QK1NKYX+KJIJPMNB1BZB7Yb8K46lfKrXbL1pSedwjFnBF0EhnJIkDuOsHGb4b4aUUauXrrWRnJqCTIVUlaY3ILHSTFjsL4G/2fMqtOiGdHpklVYaAA3NMhiSfZR1mcb4zGW0pksLn6YNooCBMTiwUyAOUgdzA+2LKNO1hb+uObTsukTj16oG2LZtipgOmKPKdS+2LwZwOtG8g+4OJrTE2MjAeol/6YjmcvIwQqHoZxNkPUXOABo0nUWJIOAMxmf4m/NYQbajeBHyj5Yca43EDAdXggZ/MB5xBAHbp9xgEiKhq1ab1JrHQ1QMICKbqFG3Yf8A8zhX4v4t5gXK5cganEMrDpOs2PNpsJ+EttOmce8SQ5YuPLpValdtVQP/ABAFB5CUEkvLTpi+0jAvh3w1Oaaq8aUGmkgnlVr6yOhbsNvsKNxwzJCnTRFEKqhR7AAYlm8uI+2/9MF5UyI/ZxOso0/4/YxBiWSktRi1Qcq3JiFnYE9yI/zimrxCq6slAhSSqLUeWElhqZYPYTHaL7jDfP8AAzqkMyjeFvJ5jJHXf2thPS8LVVUxWqLLFiCLn3giD6jFGp4FwqnQQKZZzdnO5nvb6KMOkyiG8Egfmv8AYE4zfDM9mCVRwahJu7ATHoALn5nD6rUC1FTlVgutr/CCTAI9cB7X4fTYRpDerAfs4QZ/KPl5NNBpEDTAhZ67bbX6CcPRnOpWR++uK2aSZ5Rueto9sQB5HiYIVtRaQJBi3sZ5hOHQqAiZj/if7HGTzXFaaVVCUl0g2BA1bE6hc2LGe+HVLOa1YlpM7dMA1QJFoM+pxMUF7yflgCjTgyMEhov/AGwFGc4UrXKgxseuFn+zUl5XRSkzpIET3HrOHoqjAudpBwR8r9v74DO5rhtJKu0O9+dT0AvtBgQMZji3h6pl665jLTN6jKJ2n6Dt6dI6bTiqny2XmPIQlzY9G7WMYXDj7MVFFZ0pFQPY6rCSCIMXPQGd8WXAgzb6UWrkxWp1GAaopq2BsLKxLEX+ImTE+uCuG8UrvlaWZd6Z8uu7ELFqYBADG2kyBbVJBHWMEeLvDmXQLUYx5ri6kkn5bDpe2/yxSnFsucnmKLRQ0CWpBP8AyRADnprY6ZkgkgX2xe0a9M5Sr0RU81VUrJNF4Nhqix1SOoE7YxHiPgaUCucp1KlRXIdi7lt/hBnS7D0ntOAvBOSqJW8tcyENSmSKLDUDOq5hgFI5WgzNxh3xOo/DsvTy9aayVCxZmIIW/KFkct+aGLenXDq8DY1SrfCCB6b/ADJ/THVVKi1/30wOuYncQBsBi9K5AkAAepn3udsZVWqlt98etR67YnRqkknTv9sXJc2kjp/0MAqrKxuBf2xGlX1WjS2Gr5UmTG2+B61AMOYX/mG+A8ytQ7b+2CZPX74UGpoO+rBVLNdvucAUaUGQb9P84U57NVabalBY+hFj6G8j93w1GbJ3H2xMwe+A+e8SrvmKqtVy4V4/Pr0sROlXZV5BBMTyy0EiTifhrjTzUVsuaYprLORy6RcmWiR2AJP6421bhobv7qzD9DgX/ZSkspYkd3c/qYjF0TyGdQwwqLoI1apFgRIMHphjTrrUG632KsCp+n1tPyxmKHhl1bUCqLMlLaSSZJIteZ2++J5jhLqx0U6aieoAQjv8N/riDRU9SGCLdxcfI4Mq1kCyygx1Y6fvscYqmmYAYB2HYkgKDssA3j2k4iFYUy1Z5gkk9T2F8A54n4pZQRQVdcQCq2E7Sx3+2F34+llwfPcl2OplBBZj3a9h6f8AeMXn+NxLUlUG/NBJn/5Rze2Bsrw6q5l0bmIJAWXJO+omyCJNzPoMa/FNb1fGS1AAtPTNpIiB0Marn0BPrimn4gMtoVoIAmSJ6GADdjc79N74hlOD6ArNMgHQJtefywAO/wDXu1yGUpLLfEAdQHSYgEnc/wDeJwruA5FWWHpaUW45eb3t19TPvhsjpHJtAjYe++KKmbDDSNrz27Ae2OoUtMWFtpj+o/TEBxQkARjlplRYj5HA1aqbCwnpO/c+2K6RBIuSBuQYwBt4sDPfHlWkwv0/c4mBBKjcfT64XcRzyorAvLkHTEm4Foj74g8z+aVaZWowUSLtss9ZHvgHidNKNHzKcuqrqlNB1z8PrHWRcxidLh5qKCV8wU/jO2o72m4/e+MtX4lladOsiUhTDK+pSNRDzyc8mZJgAesAYsgacA4gr0amZqqT5N1QMGMKDpCqIhSTPX3JwDl/D/4nLvUWm4r1DJDEwWn80GBA2NiPrgbh2VTh9Ck2Z/g161QMwbWYTcswVtJ0/wAu09DGNXxDxXlsvTV5FXUNShSRqB2MG0RsSO+NfEYbLeCq1OqlWrSaxBALDTv8TuDIQDoACxtaDhR4s8T5jNN5dapASYUCwPsOvvjf8XztHP0CxpurSNGoqNRG3WSIMwAO/WcfM+O5JaNdaVM+ZUIJKgSRMQDp9P3fGvG88pX2h6ukXv8ALHvnAxddrDBHmqeo+RGKnyYJlZB9IP6Y5Nh7ubKYHUnf+wxE0XvLlPbYYJDgWNv36xiZoSBOCBBxDyxpFQk9QD/TF+WzZNiGA72jEXyF+XSD+9/XAOYqsnxRHdZj1tgHACEc4+gH64FbIUyTBItuB+sYApV131Ee0x/SDgpOKwfhDes39LYon+CcdmHcG/3wLV8wXUNMgBNj7npg0ZwN8SxPW3649OZE3le0Sf1GAXLxR11B1IjciT17i2I/7+o6tNrEEG+09b9BhsiSPjETu1o+uKqvCaFS5LOSTu3cRYb7W9sOApbjqQdQCz11Efrj3/fEpAn8QU9CNQ+jC3yweeD5RSFAACXmbA+nUt69MQTheUQSF1KZjVffqNR6gDDgIs548QggfxfQKYHzAtPvfCSv+KzQtTZUsVpomnfYmwX7+vXG9zCUwo009KSDcAA7wTH6Yp/EFuo0yOUT06Exa/T9N8XUZvKeGKovU0rpiAKpJ7QWAkH2g+uH2X4UqJLMEkzHYe8yST6zi3SbzddoAsesQL4JpcOdhqZem0CB0i+2AFZyYA5mk3MREf5xNcnMSRba0fb++GacLIPQWv6e/bF1PLDeSfb/ADAxFBpCCYLdhYA/PEcxnHCksAijbSJ+pP8AbBdZViWaABsLnCLiZWpUp0uYI7sXE7pTGq8fDJA37xGAtr5hncIjLaHdoNwOkjriyjWHlyVZS5J1ajBE9SIgW+eF+Rrecsq2nVUqEsV35o0qTY8vXF6ZldGgwNJcT3gmY+m3tgLMxUsSGYNYgW7CRedwMe57MaGV0RKrREna/wDnt0wrOcarT0LeQht+UEiL/wAx7XjC6txt8ktSkXQywUM0Ei3Q/wAoGGC/xDx0qQAoW41AGA11PMSZiR06G+K6udcnzhSNOsakIjBGRzMr1GygjUPcHCbI8MVlpZnMpUFNqm/NcCYflgxMdcaTMcYI4glT8RSei1lEEszFPhgbNFz2BvBxpHnGM/k81l1r1aQ8ymSqIAxGuNjrVVcBr7MJieuMbluF1atU/iK3laYJL3OotAWJ1avSMPuPZoZrM/ElNQdMqHLMAPhUyCqzaVA39sOOKcHp0aSFaIJJVmcIZm3wgmTAA5nMAXN924jIcSzjB1oZaoGNRlQO/M8kqC2kEgWFgPt03fEMueG5L+GlMuxg1CqAsTMtAABY9vfC2pluHiqMwzO9YSAusG9h8KW0gbAAm+LOH8VzGezTQ3/2tK0BUuxXlG0hfU2t9CjKfEQYPQ7QAP1i+CaObQ/n+RK2xkavEqTM0DUygM2iCL2aDKkqhFzYCxwZls3R1Koq1AzGNO4mJIOqTYETHpfGcVrTmDHxEj1v+mKBUI6nCJqrAx/Fbr/CSAAP5mYlp6QBfFj8UamebMUlXpTglt9rkknAPBV9o/fQYqZA19vcz7W2GFg4kxBK0xUH/HlPrZ2WB9fWMV5ni1NY1oxsSdB1RHU6Zi/We2AOfIgmbCBEg3Pf5Yg2SYX1G83MSBFoG3f64A/G0Y1eboG147ejEgx17YIpZwSedTFwOZfaZtGAuTWJ0iJNixPp0iw9sSp1i3wlo7xvJ9gI32x6jsd4v/69thi4i+3aJHp7/LATQMN2kyNwP36nF5abwB0kCJ6e2KVUC/X9+u5OLNf2Hof2dsB4yCxIk+5+/fEtAmdP7+fT0x5TrXJJAA7xsDuTtj1c5+bSTNlGxPaAY33wEmUsZO/fHnlgXg9hJ/p/jHPUJaCIUb+p6KL/AFxJWO5IH9/X9MB6rkDtO9o/7xY+ac9ftb/vEPMB6+2PVuJvH0wHCsep+WI1HJuf31236YhXzKqpIPa0Hr1hQScACtqOphMMwVQBpXYCd5bfmGwNhvgDK1SSAdQJNoIBNiQve8e1t+mFlaq6+WlNQFC1PMcWGwZxYdCYk9fnJZqgLqEmxNrCTaIJm3e2AeLVDSHlq4VmktCM7KNIuALAkwJYxsb4qA8zxZBVytJWLNZVkEC4HMVgdB09ScVDPB6tOoah8g69SnWBJJBWVsxLAGDY/LEMzmzRo6wjitVVqdCm3M6pvrNpLHUd7X9MQ4voB1V807IjQlEBaQDiJ1MrfEBPQSQe2KKqOUanVdQYSiC1RZYM+o2C8wsJBkkCYgbYj5zUlp5ulSU0hqVkaDOmASWN7nbt23xPj7CtVCZd3dq5FiWuB/wCg6fX1wItdaNJMvT5mUlmappMuewEqAIET9R1IO4jmlzuYpIurTVAJoltOggHVJC8vwzYCZExsQ85SqZfzCIAUGmpAJ07FxTJ2mwJEE9YwRwLgitU/EVGJqMW8pVJGwOqqSAbEzHTqJ3wbnMsyUXd1ChJKIwLC4sxOmWuT1j22wCr/TmvNarWaizLSX/yQxC9SBe5NrAYb8V4tms4KgCaUTTIZAsSJi95j1mcV/6c8XpJRzAeSVuRpkEsYAUAbliBH9MWvxHMUmGqmdLGDSYQNLSV1MAQG2H198L2vpnaXCKhrK7MD5cHQjX09hpPLh34bqplhVrsUNdmLMi1CNKgwAQu/wAjc74aeI+FpSpebWRXU3NMFlEmIB0wzAR+YgdL4zvibUmSQ0qBSk+kkrqKwQCpbqTJIlicJzwnRPoYUy9GiFPwgq0wpEsBqEmQAST7QbjBNTNmopFZWUMoQqaryxDKWIVZ0Uxp20i+22I8SzTry00MqIaoehiCViLC+3ygRgenkERgagNR+zWj3UEkwYAEgWBvgpwlPWJUVKZ2EssDlVVlVIIZdQJiGuLXjBbNVARvPgghX1g7aTOhXBZSSpnqZ9MZ+tXZNKjVO2mWbZywAqFQidLgE9Sw6+IzgnmqJqALAVS1yQBLMBBv1gGIFxOAaZjOc6ag9Snp1A1Nmgb6WuFkwI09LGbcuYdwzCm+kC7aqYWegLVkBCyIACi4PxHFI4YumalR2JE6bteT+VSUN+5aSQBe2JeQwaFFN2p3hm1MpWZ1DTywIsNFzud8QXcPQawwSXaykU/N0iLmVVBe95iO/UwZOo8K3mLMszLSpoog25gxIO0AfcRgJsxpI89i0CFpU7ADa6ipAMCSYt63OL0ZGYxl6SinuHmVB2LGY7wsG25GAZcPAPNFRpkQWJMSd9IiepEmLDfBT1naITShIuXGva50ibDaJne2E6Z1DUAOaqzqny6UrT35ZIhr7/FJH3Y5DMIGZVarIDXbzGETICh2L7TfTfuehTJsp/IwG9zeD6Db9nEaeUfqxgEiDaegO5mbn+mBK3EtMEsyyCICMWBmJ5pgC8Ta8+1xzjAc0pJPxEFiJEQFJEwR9u+IDFBI6uZ2iF+pAnfscXLS32Pa/wAjBwrq8SXSWCuQOrEgH4rhog3ERtfAQ8UqVBAczC8oETALAdx/ybTvPsGipWjUVm+0gASYAHoPbFnL1gk36d/30wgy9VneV8sEzeGbSF0gSxtvIgWm8mDjw5tQSDXpF7BiNJPxJpJ0gEAAtYkgTJnAaDzSx5QI9j6RB+H09fTFNXNUzDPUUCJ6mxbSPhA3NoHyxneIZ2jrCVq7PJslLVB7AhXJO2199hj2pxSVhaZ0gg0woUAKsaRofUWuPiKgAmAbSLiHGczOlJp0XdpETCiZuYZpgDqB8zirO8TSm6/xlSmkygVTMJsDFo3wiGaNRvirO8sw8w+WtjuACp23Y73joDdwPiNI13VdNVqSyGVoW4GvQDJLFzdixMLYYYaaO7MlSqJQAhZ8vU8GP5yYiZ0j1JjCytmzTaq2X8yuaQAZmdruw/lF3YbbdhsIIuSYebXJrlUWmQwqAtBY3AHmamaRdibnp0C7JUKSjVSkuZLVKpiFmx0pPadIC9DffFxB9NalKqlV3avUq0wrUlQgjUs6LbRBheU298D5tvwtIMaK0WqPKB5Ljl0l2aWIPYBjAaN96hmaKsGps7FGOgyVDNbqWDBf+Ign7Y9/CV3rCsVDinMQA6yJ35rke/tOAK41nRlZ/DlFlQKla2osRJChpamoFo7j54q4NSpZYfiM0YO6JALG24FwtjudvecUcEQVn1tUTzaTylJzpBt0tcmowsL8o23HvirIV62dK6XrAaGKCJCmBEGYBv3xf4GHFKZevRd6YFFimsVCscxkKQDJMCYvbDziWYXMZl8toIVKZKgE3iAYAsTfczjPcdzyZnOJl2bRTpjQIK6VOm5nvqhfkL4N8ecLKtQNJT5gUA8ywALLLbbg/wDZjEGYy3hquWZhppUVZpqVHAA0sBFt2mbemGXiTxMM3maCUSjiUCqeVXYtB1H19PaL4L8X5nNfhKNDyYpMqQE1szMR15bXO0EzjRVjSyml3WkgqhP4dVjKhYFlRDq6kEgGZv2u+x54tzVemKYel5tJoDU1tMe14t1EYs4TxJE5BqPINCAu2hfZRpkbdSTgZuJfjwSuoUwdKjQdMgWILG4B3One3tjq3GPIdqZruukkHyICmOhO7T3OMybwumHFctSyg0HMIKkaiTG0wNV5dgFMINjeO6bI8Yy1QuQxTQrEPUQ/xYU8ohpEG8SCdz2w58R8Ho16qrXqlFGl4AOo6oMCdpBiPQ2gWvaMvoo8PoIpAAqZhgXAm4piRLVGMHSBPsATgIZPJvyLAcNSUs0gAMeYIFHIigMWiNlv6h8T4TUWkH1AAwE3USRciSDFtI3Z4klVkYp/3DOVEcrpZi7UlCBQCxHMSSvMo7fCTLHlUAsqFdcoEL68xUYgI2ovrqERVcDYKsqmqduUdyGVrcMq0lLkW/NUa1phY/l1CYEyR0UNGPNbqwCoy6VVydLKQNw0RbUfhB3Jvtbc5yvUr1BlqPlLVRkeq0ajTAF55TTVxNh/x6WwsqcUpK9epUYvTpOQi/8A7nIXUxJ3IEDTaF0jc3uhRl81UDEA2EE8wsYuTfUwAEyLbSTYYGr5ypUMFiyg6QragATvCgECY7TtHfG1Wm1ZCCpoauZifjAPNIkSGNxYdDFzatuFoF1LpSmSBqJEiSBZurMQQWPtsJxNGSppIYikjNeWRVK7GIB9bEi52mLYuHFnp/8AkD6GM6QG0WEDSCwJjSFhpABNiQMNm4PTzLkUqwVRYmRJiADB6bgW9ZAjEP8A6TpU3ANV6lQksx7LvzkCBMdekmMXQsXjFSKmmhRHmFriRqsQx0moCxg7AdpxOn4hqkaYiYTVS0gbiY08rNsNyq9BOKhxXRmlpeYaSBiGqBeaoNU2EEX7n6zjQ8UbzYt5CCdL1PLEt/MVgu0fygjaNzYhKCTrYo5MamZatxvB5WWwvANrkmcMFSo7U0o0WnTBqMX0IGFxrUkEaTEL2seuL8wzgR5JbL0hqYM5GtpkFiPiZoDHeNsU5LN5zMtU0oBI/gFgo0c0NpDSxtILdIA64KKqcMBA83M0hTTdWsOhlkBvMiA5i4scdxDL5emtFGFN/NBIayqqkghuVhOq8adyANhhNxTw29CWrhTUZgRpDOWY3lg5Ije0RPS04s4bwdqt2Wo0/FV8sybEwpMwoi7fmMARgi6tm8ogNREZRzSlN4MEwoapcXH5VkbjoThhluNqtI1PwrU9dqWoMxI02csRdZgBV07HpcIuIUKKqqVamq4Gig1Md/ie9/QTE98HZk08vTTMPrcssIC4YiCYEkRAQLJvvtc4A/OeKazaaWXQJA2ZVYkgcxJI0oBed/fApq+crF3L1pKKFKBVBICyU2M30r6ST0vyHHPPTTlqRRQBqqaNRA3ZaYNnqdyYUE3uQMV8QoV0qp5KuDUNMS57MGgFdp3b2scB3D/BTlNT1YkxpUTF4G7XJEnaB8sALm6KV2oujNOoGoWGwE2GoAbXv1j0xZxPxS+YzVH8MhHl/wAMBC0GfiJ0yVBG+8DvvjS5Kll61avVV0KUhSSozsSAqqCxE9ARpG4Jk9sPozviThRr06T5Siy01pkldMFZNtV4DMOaOgiemK+DcKq0stU88GgtQgByZaIJgIp+KYNyAOvQYZ1/GNWrmCMpSqVaNMqkL+YsbkrbU0dCdKgScHeJuAnMU3qur0iqFuZy0QdoFlkXjaRvhvoKchTFXNh8vqlPgsplpszsU0jVA2k9JO+LszWzORzdTMVTRmsp1qLzPwqAbg2F2gb74oymayjpRyYq1EoCHq1TCMzXMTcxJ/Lioxma7UACiFgtC41Quo6pMuZBZiYuTvbASTw8FyrVswRTrZirC0zAhFLWF5BPxEi9x64tbj7Vc1Sv59VVIREB0U7QXJvJF7kdR1xLjOfWhXr+bUdqnleWi+WgglbFnZmcwG/X0hN4J8TDJ1KruoZWXYRqkGwBOw7/AC32xc2aa23GGzIy8JU1RCcrMahIgkE7mAb++MBxChXqAM4qVGMBVOon0Fx79bR0kTuqPFWzGTarTJpVmIUkQVW4DGE1H0luvQRYnwmwSmfxDhq8MY8wu7XgEqVlNgNNxb3xJcOw3hHKV6OWc1KXkK06KUhul2ky0/8Ayj0GPlufdlzGpgDzzzXBv17jH2k1s07anoo6idKBgJE77m++8Yz3GM1Tp1tb5d6bWAvTt2PLMYePlhYJ4jXy6ZukHZZ1cpcSdZVSuwJNrBjadVzfCPiNFsxWqM1XS66ypV2k0wYOldPJT32lm9jOC87nMumWp1lRqzUKIOXlgzAmwDAdEBuSO8DrhYlJ0zS0NdJalRQ9ao5lUUU/gTVESNybkn0vFR8/NVKrqi1FosFVnpC52D6WOnnYkLqEDShiZw44jxoUG8uj5bZgJHIZXLIq3LM3LrBkzHuNgSuIcXbL0YplMwF/NScg01JPNUEzfbUYBi4757heSrNlS1JKLU80VWGDnlWNS6hNi3LLfCPXAF+HuHCtllpJXXSC1R2T4qtQmNRYwdIJgSBLAmOXDujlqSU6aUnRSWIUKJGqCF9LNLXiSJvhZw/hRy5VSDpDBkQFaRJUnSo1SzkqwQdizEGYlp/tQNam4pIqhJqAkNpYhhpBX8yyRqjawE4lC3i3DaqaMvRqaIk16sKGqEgzqcm255QD6kkRhTnfDlSsppZczpcaSdQRdwYcn+I1/ivYHYaRhnxStksszMKK5h1YeYiyfKVhzMx0kTA2v8hOKfFHiymoRKNN6hq01cMtRkAVjAVFFwTMQIuRM4s0LafgCotQJln8x9LCtXnkVienNdh/XcHa+n4Z/BsiljW806SqEyRsRqGoIu2rruB2wxzHA8qJ0ZkUioKRrXSgaDUp6WtqFmY7yBPXC/g9F1BNMjLZY6lSo7KK2YAmSrPdNRi9NRANpMYoJYUj5DeRRJAJ5JABBIAgSSBpIG5ME2jF1fi+UQF2Wl5qwB5ijTYn4EUljB9o35sH5nKKRRFWtSoVYGkLCwLTZm1HYKSOgi+B+M5HIUXVqtPzaiiDYKLSZVLBjPYESbnECp/E3nZlQWd0Rb6KZEz+VaV+eTp1M3fb4sMeIZVmeGrVFaV/+2y7guDA/wDI5uYHUmBJgDA4aqq1Gy3mUBVIAAS/wjSZChkUX2k83xCTEchw5xQNOmHTzSfNYprq1haYJI0gkdDAkwWwAmT4H5+ZfzUqV9AHw1Cyo02ps27tp5jpNtvXDLiPBXquBWqIlJQdFMsUB/mgatTGBEJNpkkk46hwOplSDUzDVVFhl6ZAJYnZrxBIuLfOJNfF+aqozNSjl2c6XUlSQDARJKzbcqRAkdBios4nRydChqqOtWmdCaaIAAWTYE9iBy6psPfBFTiOTq5f8Q9NhToiFo1ERdRuAFDdALkr7d8LX4C9OsKSVUq16d2tJpA/CiAKVTVKjlE7T0GKM/wVKCh89mKlJjtSo6WrMdyXqMNXbeI9cBbk/EOeZiyZc6GXQlPQqqgIlTci0GeY3nEeD+Hqq1QM07KXEaNRKBfzF6vwk6RZUaBsSLYor+MsxpFPLUvIVJnSrVKkkn42YSH6mO+F/EeL52rHJmBTRQrNUno0EmoUEczbDbti4HuZ8V0aGXq5akgrCWioyqqhTABgH+KZuD15cBcFU1KC08tQIR2alWrIqeY4JDQxM6VGqYDHtaMFcZyuV0F8xZzDJBruGhRy64QRMyB1uTNsZscRq1aWimqJSXlgAxJvbUS2oxJg7C+ERpUC0KJy1OtFMkM7sq62cG+0Hy5AAGok+wOGfGvEyZqgV01FVWHKHCqY3nlBa/QE7dMYzjmdouQtNYAAkgBZMAfCBbqbk774GfiBpIKdiGAM9fYGxAnoL4YaY0aLmQEppMQ7LNh2szuQCQAARcX7lcMNKjDjzRmJPmVTTDtBmdAaoFSwiWUtvtthLnc7dQFYkgSvUntAEk7dPljT1qWjK0pqU6JgM5cKSs/kRNBcsFNzA+mFFOYFCtEU3AmWeq8ubyzMwEAX6/8AdVfIUnB8pfLpNbVo0+YLWUiCwMHmLAdb2wv8xRNRKbVxqAXVGmZsAhmWm8bAASOuDg9y2YpHWY5OaWMagCQYXa46ekDAMuFeIitHy/4a5akQLJYmfhkkEt6cx+025ziaunmFWpUyYQuGJsZayhJnTAJ2nfphd+EqvTVwhlQ2kKpKoI6GBTG5vMbQDua+GZjKVYXOsVRWExDFoNlYgfD6L33viYqdLxmEcMFk9wQBczsqqD85Prjx6L8RqalqUxHcwAOsbTtODquSyGcrinlqa0qa3Z7JO9gs7dTYn2wb4iytPIqqUdB1JB31ETaSGMif6Ww+djJ+C6sNUpxykrHdecSQRfUQIn2MWjBdbj4ahXqVKcsGSrKtBnzSjKSytKHywYPc747HYvtPQXxTxNjnlReRFWjyqWE6kBOxgQGK26T3xo/Dvg7UjMmYqUxq5VBJUA3iNUkz1ke2Ox2M3iLC7MMtetVWorM+XpUnFQu0tdVAMEH80zO49cC5ynUTMecKreYrAE35tUnqSYAERNwcdjsaGhrCotGvU/EVtQpDMPBQawV5acaIVVA3Fz7WwDlvE5XJUq6UkFZ2KCo3MVGkmRtfb0ttjsdiDO1/EX4ZDQahRrsTr8yqsmTJJIBuZmPfriupSZqbZ6tUepML5YYrcqCJcGdAj4VA2F8eY7GkE8C4Uc1XWs1V0duqQICqAAp3UabDtjVUvC9HL6G0+bUrVUph6vME1FuYKfiYAbsdzftjsdjNqneYyi0c3lqbaqpriqSzN8OnTACiwFzb/MgeIfEj0sstaiBTH4ipQZbnUFLKDqEFTyzbv1x2OxIrEZni2jOiklNVprVWmVAEtqe7ao1apuDPbfrrOI6KieZl6a5at5po+aFVmgLLX0qQWFpF/UycdjsWow/HOOPTzTtSmm2qGYMdTQepEQLCwwRU4ZRp5xVqK9VDSFQgvBLMCbkLsPv9sdjsaQfxXxOuVaMrl0pVHp81XU5PMZ5VnSIgRYx07Y7wqauZFeo9Zy6Uy0sWMwpt8Q6959hjsdiXiE7Zs1GerpZi1iZN+k7G2KG4idOhJVLEiZk9yYE47HY0izWWUSdoFoGDUlaYKHSSLkfFZojVuB1gR88djsBTlc75LOQoLBbFrxPWNj85xreC5zkosVBZiqsxkmGBbkk6U7WG20Y7HYz5LDvxVwehlqdM06YHYAxdjE+v72wdwPLoxRGXUSWJLX2VenaDAEwIx2Oxj00L8Q5Y1qgy5bTR3ZQBzGJE/P8ATC7xF4YyeWyzVUyyFkNpJIkjeNrE7emPcdhO4V8jfPspLA3mT9car/ea1ShDvqUxuqyPi2aLCw/vjsdjr59se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eoimages.gsfc.nasa.gov/images/imagerecords/13000/13292/terra_iceland_05jun04_250m.jpg"/>
          <p:cNvPicPr>
            <a:picLocks noChangeAspect="1" noChangeArrowheads="1"/>
          </p:cNvPicPr>
          <p:nvPr/>
        </p:nvPicPr>
        <p:blipFill>
          <a:blip r:embed="rId6" cstate="print"/>
          <a:srcRect/>
          <a:stretch>
            <a:fillRect/>
          </a:stretch>
        </p:blipFill>
        <p:spPr bwMode="auto">
          <a:xfrm>
            <a:off x="18769012" y="-26441400"/>
            <a:ext cx="14630399" cy="14630400"/>
          </a:xfrm>
          <a:prstGeom prst="rect">
            <a:avLst/>
          </a:prstGeom>
          <a:noFill/>
        </p:spPr>
      </p:pic>
      <p:pic>
        <p:nvPicPr>
          <p:cNvPr id="26" name="Picture 25" descr="images (1).jpg"/>
          <p:cNvPicPr>
            <a:picLocks noChangeAspect="1"/>
          </p:cNvPicPr>
          <p:nvPr/>
        </p:nvPicPr>
        <p:blipFill>
          <a:blip r:embed="rId7" cstate="print"/>
          <a:stretch>
            <a:fillRect/>
          </a:stretch>
        </p:blipFill>
        <p:spPr>
          <a:xfrm>
            <a:off x="7620000" y="4724400"/>
            <a:ext cx="1266825" cy="1646229"/>
          </a:xfrm>
          <a:prstGeom prst="rect">
            <a:avLst/>
          </a:prstGeom>
        </p:spPr>
      </p:pic>
    </p:spTree>
    <p:extLst>
      <p:ext uri="{BB962C8B-B14F-4D97-AF65-F5344CB8AC3E}">
        <p14:creationId xmlns:p14="http://schemas.microsoft.com/office/powerpoint/2010/main" val="147719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743200" cy="6857999"/>
          </a:xfrm>
          <a:blipFill>
            <a:blip r:embed="rId2" cstate="print"/>
            <a:tile tx="0" ty="0" sx="100000" sy="100000" flip="none" algn="tl"/>
          </a:blipFill>
        </p:spPr>
        <p:txBody>
          <a:bodyPr>
            <a:normAutofit fontScale="90000"/>
          </a:bodyPr>
          <a:lstStyle/>
          <a:p>
            <a:pPr algn="l"/>
            <a:r>
              <a:rPr lang="en-US" sz="1600" u="sng" dirty="0" smtClean="0">
                <a:latin typeface="Tahoma" pitchFamily="34" charset="0"/>
                <a:ea typeface="Tahoma" pitchFamily="34" charset="0"/>
                <a:cs typeface="Tahoma" pitchFamily="34" charset="0"/>
              </a:rPr>
              <a:t>Learning Objective</a:t>
            </a: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a:t>
            </a:r>
            <a:r>
              <a:rPr lang="en-US" sz="1600" dirty="0" smtClean="0">
                <a:latin typeface="Tahoma" pitchFamily="34" charset="0"/>
                <a:ea typeface="Tahoma" pitchFamily="34" charset="0"/>
                <a:cs typeface="Tahoma" pitchFamily="34" charset="0"/>
              </a:rPr>
              <a:t>.</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u="sng" dirty="0" smtClean="0">
                <a:latin typeface="Tahoma" pitchFamily="34" charset="0"/>
                <a:ea typeface="Tahoma" pitchFamily="34" charset="0"/>
                <a:cs typeface="Tahoma" pitchFamily="34" charset="0"/>
              </a:rPr>
              <a:t>Standards</a:t>
            </a:r>
            <a:r>
              <a:rPr lang="en-US" sz="1600" dirty="0" smtClean="0">
                <a:latin typeface="Tahoma" pitchFamily="34" charset="0"/>
                <a:ea typeface="Tahoma" pitchFamily="34" charset="0"/>
                <a:cs typeface="Tahoma" pitchFamily="34" charset="0"/>
              </a:rPr>
              <a:t>: PS 2.2l </a:t>
            </a:r>
            <a:r>
              <a:rPr lang="en-US" sz="1600" i="1" dirty="0">
                <a:latin typeface="Tahoma" pitchFamily="34" charset="0"/>
                <a:ea typeface="Tahoma" pitchFamily="34" charset="0"/>
                <a:cs typeface="Tahoma" pitchFamily="34" charset="0"/>
              </a:rPr>
              <a:t>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a:t>
            </a:r>
          </a:p>
        </p:txBody>
      </p:sp>
      <p:sp>
        <p:nvSpPr>
          <p:cNvPr id="3" name="Subtitle 2"/>
          <p:cNvSpPr>
            <a:spLocks noGrp="1"/>
          </p:cNvSpPr>
          <p:nvPr>
            <p:ph type="subTitle" idx="1"/>
          </p:nvPr>
        </p:nvSpPr>
        <p:spPr>
          <a:xfrm>
            <a:off x="2743200" y="0"/>
            <a:ext cx="6400800" cy="533400"/>
          </a:xfrm>
        </p:spPr>
        <p:txBody>
          <a:bodyPr>
            <a:normAutofit/>
          </a:bodyPr>
          <a:lstStyle/>
          <a:p>
            <a:pPr algn="l"/>
            <a:r>
              <a:rPr lang="en-US" sz="2000" b="1" dirty="0" smtClean="0">
                <a:solidFill>
                  <a:schemeClr val="bg1"/>
                </a:solidFill>
                <a:latin typeface="Tahoma" pitchFamily="34" charset="0"/>
                <a:ea typeface="Tahoma" pitchFamily="34" charset="0"/>
                <a:cs typeface="Tahoma" pitchFamily="34" charset="0"/>
              </a:rPr>
              <a:t>Try it By Yourself:</a:t>
            </a:r>
            <a:endParaRPr lang="en-US" sz="20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p:txBody>
      </p:sp>
      <p:cxnSp>
        <p:nvCxnSpPr>
          <p:cNvPr id="8" name="Straight Connector 7"/>
          <p:cNvCxnSpPr/>
          <p:nvPr/>
        </p:nvCxnSpPr>
        <p:spPr>
          <a:xfrm rot="5400000">
            <a:off x="2819400" y="3581400"/>
            <a:ext cx="6248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3048000" y="3352800"/>
            <a:ext cx="5867400" cy="0"/>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971800" y="381000"/>
            <a:ext cx="2971800" cy="646331"/>
          </a:xfrm>
          <a:prstGeom prst="rect">
            <a:avLst/>
          </a:prstGeom>
          <a:noFill/>
        </p:spPr>
        <p:txBody>
          <a:bodyPr wrap="square" rtlCol="0">
            <a:spAutoFit/>
          </a:bodyPr>
          <a:lstStyle/>
          <a:p>
            <a:r>
              <a:rPr lang="en-US" dirty="0" smtClean="0">
                <a:solidFill>
                  <a:schemeClr val="bg1"/>
                </a:solidFill>
              </a:rPr>
              <a:t>What air mass would form over Mexico?</a:t>
            </a:r>
            <a:endParaRPr lang="en-US" dirty="0">
              <a:solidFill>
                <a:schemeClr val="bg1"/>
              </a:solidFill>
            </a:endParaRPr>
          </a:p>
        </p:txBody>
      </p:sp>
      <p:sp>
        <p:nvSpPr>
          <p:cNvPr id="12" name="TextBox 11"/>
          <p:cNvSpPr txBox="1"/>
          <p:nvPr/>
        </p:nvSpPr>
        <p:spPr>
          <a:xfrm>
            <a:off x="6096000" y="381000"/>
            <a:ext cx="2819400" cy="923330"/>
          </a:xfrm>
          <a:prstGeom prst="rect">
            <a:avLst/>
          </a:prstGeom>
          <a:noFill/>
        </p:spPr>
        <p:txBody>
          <a:bodyPr wrap="square" rtlCol="0">
            <a:spAutoFit/>
          </a:bodyPr>
          <a:lstStyle/>
          <a:p>
            <a:r>
              <a:rPr lang="en-US" dirty="0" smtClean="0">
                <a:solidFill>
                  <a:schemeClr val="bg1"/>
                </a:solidFill>
              </a:rPr>
              <a:t>If a cool/moist air mass was affecting Ireland, where could it have come from?</a:t>
            </a:r>
            <a:endParaRPr lang="en-US" dirty="0">
              <a:solidFill>
                <a:schemeClr val="bg1"/>
              </a:solidFill>
            </a:endParaRPr>
          </a:p>
        </p:txBody>
      </p:sp>
      <p:sp>
        <p:nvSpPr>
          <p:cNvPr id="14" name="TextBox 13"/>
          <p:cNvSpPr txBox="1"/>
          <p:nvPr/>
        </p:nvSpPr>
        <p:spPr>
          <a:xfrm>
            <a:off x="2895600" y="3429000"/>
            <a:ext cx="2895600" cy="646331"/>
          </a:xfrm>
          <a:prstGeom prst="rect">
            <a:avLst/>
          </a:prstGeom>
          <a:noFill/>
        </p:spPr>
        <p:txBody>
          <a:bodyPr wrap="square" rtlCol="0">
            <a:spAutoFit/>
          </a:bodyPr>
          <a:lstStyle/>
          <a:p>
            <a:r>
              <a:rPr lang="en-US" dirty="0" smtClean="0">
                <a:solidFill>
                  <a:schemeClr val="bg1"/>
                </a:solidFill>
              </a:rPr>
              <a:t>An anti-cyclone moves in which direction?</a:t>
            </a:r>
            <a:endParaRPr lang="en-US" dirty="0">
              <a:solidFill>
                <a:schemeClr val="bg1"/>
              </a:solidFill>
            </a:endParaRPr>
          </a:p>
        </p:txBody>
      </p:sp>
      <p:sp>
        <p:nvSpPr>
          <p:cNvPr id="15" name="TextBox 14"/>
          <p:cNvSpPr txBox="1"/>
          <p:nvPr/>
        </p:nvSpPr>
        <p:spPr>
          <a:xfrm>
            <a:off x="6172200" y="3429000"/>
            <a:ext cx="2743200" cy="923330"/>
          </a:xfrm>
          <a:prstGeom prst="rect">
            <a:avLst/>
          </a:prstGeom>
          <a:noFill/>
        </p:spPr>
        <p:txBody>
          <a:bodyPr wrap="square" rtlCol="0">
            <a:spAutoFit/>
          </a:bodyPr>
          <a:lstStyle/>
          <a:p>
            <a:r>
              <a:rPr lang="en-US" dirty="0" smtClean="0">
                <a:solidFill>
                  <a:schemeClr val="bg1"/>
                </a:solidFill>
              </a:rPr>
              <a:t>A low pressure system is associated with which type of weather?</a:t>
            </a:r>
            <a:endParaRPr lang="en-US" dirty="0">
              <a:solidFill>
                <a:schemeClr val="bg1"/>
              </a:solidFill>
            </a:endParaRPr>
          </a:p>
        </p:txBody>
      </p:sp>
      <p:sp>
        <p:nvSpPr>
          <p:cNvPr id="16" name="TextBox 15"/>
          <p:cNvSpPr txBox="1"/>
          <p:nvPr/>
        </p:nvSpPr>
        <p:spPr>
          <a:xfrm>
            <a:off x="2895600" y="2971800"/>
            <a:ext cx="1752600" cy="369332"/>
          </a:xfrm>
          <a:prstGeom prst="rect">
            <a:avLst/>
          </a:prstGeom>
          <a:noFill/>
        </p:spPr>
        <p:txBody>
          <a:bodyPr wrap="square" rtlCol="0">
            <a:spAutoFit/>
          </a:bodyPr>
          <a:lstStyle/>
          <a:p>
            <a:r>
              <a:rPr lang="en-US" dirty="0" smtClean="0">
                <a:solidFill>
                  <a:schemeClr val="bg1"/>
                </a:solidFill>
              </a:rPr>
              <a:t>Warm/Dry</a:t>
            </a:r>
            <a:endParaRPr lang="en-US" dirty="0">
              <a:solidFill>
                <a:schemeClr val="bg1"/>
              </a:solidFill>
            </a:endParaRPr>
          </a:p>
        </p:txBody>
      </p:sp>
      <p:sp>
        <p:nvSpPr>
          <p:cNvPr id="17" name="TextBox 16"/>
          <p:cNvSpPr txBox="1"/>
          <p:nvPr/>
        </p:nvSpPr>
        <p:spPr>
          <a:xfrm>
            <a:off x="6019800" y="2971800"/>
            <a:ext cx="2209800" cy="369332"/>
          </a:xfrm>
          <a:prstGeom prst="rect">
            <a:avLst/>
          </a:prstGeom>
          <a:noFill/>
        </p:spPr>
        <p:txBody>
          <a:bodyPr wrap="square" rtlCol="0">
            <a:spAutoFit/>
          </a:bodyPr>
          <a:lstStyle/>
          <a:p>
            <a:r>
              <a:rPr lang="en-US" dirty="0" smtClean="0">
                <a:solidFill>
                  <a:schemeClr val="bg1"/>
                </a:solidFill>
              </a:rPr>
              <a:t>North Atlantic Ocean</a:t>
            </a:r>
            <a:endParaRPr lang="en-US" dirty="0">
              <a:solidFill>
                <a:schemeClr val="bg1"/>
              </a:solidFill>
            </a:endParaRPr>
          </a:p>
        </p:txBody>
      </p:sp>
      <p:sp>
        <p:nvSpPr>
          <p:cNvPr id="18" name="TextBox 17"/>
          <p:cNvSpPr txBox="1"/>
          <p:nvPr/>
        </p:nvSpPr>
        <p:spPr>
          <a:xfrm>
            <a:off x="2895600" y="6400800"/>
            <a:ext cx="2286000" cy="369332"/>
          </a:xfrm>
          <a:prstGeom prst="rect">
            <a:avLst/>
          </a:prstGeom>
          <a:noFill/>
        </p:spPr>
        <p:txBody>
          <a:bodyPr wrap="square" rtlCol="0">
            <a:spAutoFit/>
          </a:bodyPr>
          <a:lstStyle/>
          <a:p>
            <a:r>
              <a:rPr lang="en-US" dirty="0" smtClean="0">
                <a:solidFill>
                  <a:schemeClr val="bg1"/>
                </a:solidFill>
              </a:rPr>
              <a:t>Counter-clockwise</a:t>
            </a:r>
            <a:endParaRPr lang="en-US" dirty="0">
              <a:solidFill>
                <a:schemeClr val="bg1"/>
              </a:solidFill>
            </a:endParaRPr>
          </a:p>
        </p:txBody>
      </p:sp>
      <p:sp>
        <p:nvSpPr>
          <p:cNvPr id="19" name="TextBox 18"/>
          <p:cNvSpPr txBox="1"/>
          <p:nvPr/>
        </p:nvSpPr>
        <p:spPr>
          <a:xfrm>
            <a:off x="6172200" y="6324600"/>
            <a:ext cx="2438400" cy="369332"/>
          </a:xfrm>
          <a:prstGeom prst="rect">
            <a:avLst/>
          </a:prstGeom>
          <a:noFill/>
        </p:spPr>
        <p:txBody>
          <a:bodyPr wrap="square" rtlCol="0">
            <a:spAutoFit/>
          </a:bodyPr>
          <a:lstStyle/>
          <a:p>
            <a:r>
              <a:rPr lang="en-US" dirty="0" smtClean="0">
                <a:solidFill>
                  <a:schemeClr val="bg1"/>
                </a:solidFill>
              </a:rPr>
              <a:t>Stormy weather</a:t>
            </a:r>
            <a:endParaRPr lang="en-US" dirty="0">
              <a:solidFill>
                <a:schemeClr val="bg1"/>
              </a:solidFill>
            </a:endParaRPr>
          </a:p>
        </p:txBody>
      </p:sp>
      <p:sp>
        <p:nvSpPr>
          <p:cNvPr id="1030" name="AutoShape 6" descr="data:image/jpeg;base64,/9j/4AAQSkZJRgABAQAAAQABAAD/2wCEAAkGBhQSERUUExMWFRUVGBkYGBgYGRofHxweIBcYHBgdHRwaHCYeHBsjGhgcIC8hIycpLCwsHCAxNTAqNSYrLCkBCQoKDgwOGg8PFywkHCQsLCwpLCwsLCwsLCwsLCwsLCkpLCwsLCwsKSksLCwsLCksKSkpLCksLCwsLCwsLCwpLP/AABEIAMUBAAMBIgACEQEDEQH/xAAbAAACAwEBAQAAAAAAAAAAAAAEBQIDBgABB//EAD0QAAIBAgQEBAQEBQQCAQUAAAECEQMhAAQSMQUiQVEGE2FxMoGRoRRCsfAjUsHR4QcVYvEzcoIWJENTkv/EABcBAQEBAQAAAAAAAAAAAAAAAAABAgP/xAAeEQEBAQACAwADAAAAAAAAAAAAAREhMQJBcRJRYf/aAAwDAQACEQMRAD8Ap4pSYKipsSWb5wFn5TbCLiVOoeSmJII+cn9P7Y0ujUdp/r+ziynltJ+ET6YlaE+DabIjoxlzDenYx9sN3pVTqVTC7mR7n+kYU8M5aoYnrHy6/bG4z+SUD5b43EJuGEgGQAZuzEj5CxtbA3iKgaivCiIvcjoeouN8X10J3mbWOOrVTTVjG/Te+KhVwPhYp0VUC4GGq5eI74hlah0g97YJpN+bEUQhgyT8sUPmSxIAhQN++IF9yemKHeDC7mLf3wFxgCT7ep9sVmCeYQJAA7R3GPM6SqwLsT9ouR9cDCkwUgWLGZ3iT1OCD2qU6a87dSTHXoAPocKM5x0IxAVjpGskCeokerGAPrjhki+Y5pNOio0g9W7nvcC3pieS4cWB3AZtTeoBJUel8ULl449QhALrZpn4/wAwnrFwTbr6Tfw/hpealQszOSbmwXZbdbD7nDLK8NCi0A+gwZToAC+2KBqeRnpYX9/3GLWy9hNhP2E4MpKInviS5YsewGIBQIgAdPne/wArRgr8GSL2EYIWmqSeuKGqam3N8BJaIG09sQXIljuTJv2AjbB1J+lOmWO2o98enJ1B8RAJ6D+5wHUKFGjduY9hjqvHb8lMC0An+gGLcvToElTU1N1UH9zi7M5anTFqRPa/9sAuXNVKhsNX2H164uOXj42UnsJIxXVzFT/1HaNh2FsXZNEI7t6yAP74Dq+YLwNfKOg/T0xRSBY/FYflEn6zb53xfmOGECWPraAL9B/fHhrhECrGpjf26CcBZllbYGBg80ABLwB6/wCMIKniTQSpKJouTc/p6kD3OIt4jL6CCH/mllGmfQAtHtvGIrQLp6NPt/nHpy5O4P7+eF1Qoka6oSQCSxifQAj7YtHExMCVpqCS079sUfO/JMjTfEapK2Jv1/rg8CASbYW5hoJaZAG3rbGFCLnirHUCoG09cbenxA1KFMmTKA2neL7Y+YcQ4iWqgCD/AEx9H8PgHLUo5iqx9zONse01qSdU374HrSzleliffFmcfykkRPbtf74HyrkxNy5nEUZVIBAGwxcF2AxCml9sXtsT6YKDrkk6QLzf62x41Iidi2ofLBNOhBDE77+/TFZpEhiNib+2CKUy01SWkhRYT3vgtuvU7/pj2nRkWEDf/vFZo2MnUZO2KKmcbR7nFyZi2lVY9z7C33xwqoumRcycWf7gLkLpUDcnfv7DAe0qTQBETcn9MXrk+W9sUU+OC4QSRb0xJFZxeRgJhkUb7b4p/HMbIvzxYcmNO4jqemL8vl/p274AdaTH4z8sSzGdSlAVCztt2H9ziefqikvOy+Yfhpgge09bY+Uca8ZVxWZPOSWsxEkIO09ztb9cJNH1SlxlidJfy1G8QI/xg18/SZdKE1D1bpj4jn+MukAuHJIYmClx2m5F9yBtMXnDnI+NmkIrIW6tqYj5WE/TFymvpLZQAyEg+v8ATDCiIF3j2/6xh+G8XqOAWOonrB/T+mHYqhRNSppHqQu2+5xA7OgmdU/1+uKqqrMqDPfCilxpKhigdSjrsD3M9Rgtc/FiLjfcj9f1xA1ooNyTOLXoqo1wGbZR+/lhNU8RZdPjrAQNtp+Z/pjJ+I/9SSyH8GGGi5qaSAvYAHcneZPtF8a5oD8b5aoaywpZJk6YhqkwJ6wCT6AC3fFeRq1adJagUmpdV5rAXDHTI1MSDboFU32xjaGfepUZ6xZmPMWLQdrXn+/phhwjKmq01nYkiaSA3MTJ1GygRF+xPQTuxluMt4qqI+muQdUMSoJVBex1Hm6QR63xs8lmabqAApDXtF/Xe4x8xaslGmA9VGLnmVQwZCQIJUgQehOoz/xwdwbxKcnVWnWCslS4ZX1AD8rCJ73Xrbc3OM/TWmrty32xmuJZrSGiZJv8+2HWfqyYH0wgoKrPoqTGq4ETF7X64xFpdQyzGXQSJ3/WeoxsvDOeNKZY6SCdPra/z2wBleDtBNI6aYPNNzE2HvGDq4TVCAwAL9z1++KgzOVA1+4uD0xdlHiDv0wuVTUIUm+HeVogAd4wVdl0Mk79seZskCP5sXpj16YYiemCKwu0mAN8Sy+XkSzCOg+e8Y8zQGw3MYWZ2ahiSqr8pMbn09MAxzWaE6UvJjAFbMECxg9+wnpjyirIkIOeI1fu+LaKBYaoZt946YogqahqOr/2wLnaAgB2IUX07k73xbnOPLTHLcwYsSALXkbbjAGU4bVzB8yrVUJJMBbR77+uAnQ4lSHIoCwRYMC3pI9d8HUs45iBpUG5aZwrr+JcnQa1NGP5nAPt8U37dsL28UVM1raig0LZbQo7HUx5jadvnhg+gZHOUTBLAwTMEAD0OI57jS6S1Onqj4RJgnoTHTHzDIcMzFZyGqqwBuqORH/sV9L2PzxqM5xahk0mrUXVEU6YaZ/5sBsLbk/rijNeKOLVqRKqqCtWuWlRoGoKIJhQNlE9++MPUzJpOqU2VqoN3TSVFohJHSY19bxa5acT4tVzmaBUlQZCRaVEyxuO5PYThUuROorTcKCDqdtekAE3JVTFxGq4k743GRNLxGoBYU5f8zEA3Mncyfijp98S4Vx9mZuSn8LNIW8ja8g7xacVcV4eNFPy40aQGqmecmSzXvpBkbCe2J8GytM1NZYkIdcUVYsY2EQNIJO8+nrgLqXHKpeamle2khIMzsOUjexF7XxZm8/WDFzq0mwIJ6WH/Ebfy9LAHHZ3gDVHfy1Ot5by3UhlJvoW7F2ghiZAA+mJ0+B1Fp6EzICsT+UKCIGrVDlibfDcdtzgFFXiNQudNR+b/kSfQH7Y0dHxJnsqpo6lR9IMAKXEqLlunL3MiemBhlKWWKlzRqnS0aFcAb6XdnBE+gX6G+Kf91TRNCabGPM1hKkkg8yFl1KOYgAE9L3wFuV4q9WQ/lVHJVgz2Iju7kAA9R6C4wTm+I16hXz5CiyjfeTI0xNwTY/3wj4TXC1lYjVDA6CYDAXIJIMbdsfQ8gfxjNmKDOtNWlpFL+GFUQoX80xuAbTYm2F4IyGfy5WGKM0weY+vUEAkb/uYM8M8Qd6jrTQFVQkpALEWDBWab/Y7bRFHFa9I1WVkrVHZlBqMGZiSYWRvftb2tOKKWT/DuGVirkB1ZhpZAQWDRJiREEnrt2C/jvEqCgNBYsIuxASCCQOXeSesjqBMB9k+IUjklD8tOqx0Cn5XmKENyGZJaSAJEG/XCFvE9WkdBemuxD0qaSbWmRc/SNwcMMpxylnGP4hFClCCdIUqwAAqAovxRG9gLQdywaM1NZgCDhMOF1RmdKIajMemyg9WJsMNszXamBAGo7CL/LF+Q4+aRgkGowIA/l9fUz3xyjZvl6Jo0QjNzuZIHbFZpqRMYFo5V2J1MC3WOnp3OGLZYqvvGAHy2T1XHtPp1w2oUrn6YroELsLAYsyTSZnfBBQMWxErv0xN0O+PCeuKBMzTCxuWPbHhFjaTj2uJYXg/4xS76QTawPoNrD9MQSWixAHf9jHrZRRdjI2t94xVwl6taWJTa5kx7A4Z1qtNF0iCRYtvBPabTff1xQobLmIFIaexsPt1OKs3wyoadwQpgadUKPkLx9fnhrmeIMDpVZAX42kX9wNMeonrj53/AKkeLKieVS80tP8AFYr+Y38tEHVR8RJEG3Q3C3MZXJZeoz1HStVG6rqYAyLdtwBESdgMZviXG69aTASjJCU1ET1uJPTe9usYp4B4RzNeGJ8mmWksRzkdTB6+/VvTD7Of6f5dFDVsxmGEAADTJEg2EQQY2Ppi6hLSXNimyuWy9FSQ+kBOaBKmASW0mYuTB6XAiZhGKilSaoQ3M1SoXDRF4VBIABkXEgCT10NPw5lVpALRzNS5aGcjUTI2AUKD1iJ9YjB9DgVADlpGkYKkBjcaSIJ3IAPtIG8YujKZvOpUYM2pqs6CQRTWLmyagQLbsSDEkdMV8Qybuy28tRAVnrDobHRAqHa02EdhhzkuFpSI8qiQwJvcnaJv1vifD+AVv/wCdR/Nc+pMgySLTsMXQhp8MplqmqkaplQrl2QE3liqDWwO4PLaNycH1sicsyGkHphipaEqAKwMqQ5kgAxa57721eR8EVa1Qmq4ypWANSkk2nUojSPWTJM2AjFOd/0+rIya67VlmxCgRMyd2n2B9/Roz+V4ZUpjzxVNR4cKktIaAtyWIYcw2N7AgbYY8Jp0M9TKPWehmUok1CaUkkG76lhoiJWPpjT8E8LlJ+Nj0B/4m3wvK9rWvBGJ0f8AT3L6mcNmKWYIaCtQRf8AMB2n9MTTHzleE16yO1I06lOiZqVdWkXsCTUCmDEWE2Fp3fvwNdRzOaywXmGvyuamZICNS0NCtIOpW69RtgjiXhby2NOv5VUJvMq1QEydPMFNS24IjaWGLc3x7OZZQhytDJ04/hqVAYBfh+JmvBNyD1E4vYzXiDhIoyIIGpuYzpcQumCRvp+K5Ez6Y0vAuA5dcmlWkG1aVNUib3MydMQCRYdADeMA5PjC1qoTNw2kckgaCOhAsFB7gCcanhcuho5WqgBBDrF1bSNBImRpaLixgA4lpAXh/wAPnLV6uYBm6rCqtjp5iCwMTJFiMJsx4QrZ3NVhSRSS4LOzRCkdNNyekQBbe+NtxBRSTXmXo0goZV+IajsJiYJG5j8wjbCrN+HhmAlXLZiqjsNS6CIYALHmRdubpI+oxJarE+Nf9PqmUYOgLUTYvOzdiDcA9CZnvhLSylZFMJVCkSSAwW2xmII6zj7DwV/w4FLO1MxUqMhqMzXpiwGlQXJkRuB74ztTwrV8l3SEBYtTD1Wp8s6gSrSCxF9+UR1NtzyZw8ylQVDr0iwtMfLCzM5EameATNiB/XGiymVCLpUAYp/DlSAxEdBvjk2jwehCibk3M4Y5mjMe+PMuO2LzT1SRggdjaMWZaj1xOjTn198WKpGKJxA98V1Klj0AxZUwLmVsAcAKxgiCJO07fXpjzO5Enfb+u5ODaeXmVtsL4k1NYMXO5t+422xAEsKoET0ntft2jCDxl4rbJ00ZEDO5ZVYkchtfRHc27x06vOLcRWmkg82+mPrfaALnA/lUs3l2aosBgGkEht/4cjYkmIJEX3ONQfOOKeIMy+ihSzFStXqs6sh+FZspFgI0amIIIWxmbY1PAfCFLKLf+LXP/kqsCST1CzcL+sXxHwRwMl6ucqhfMqFwsdtUk2neB8gMaSnlRJJ67z+vyxKBqbyYRdrktcDt7nElyiIfMe7G20n2ANgMdms+qkJaTLG97R+79sQI8wLpSdR/OSLQTPc2G0dcAJmPEFINpCaj1uLYErcdozGg9CxEaV7amEgThqtOnScCsVU7CnSQkn1MAsLDrGI5ill2dWfLZkoDsQGkjbl1Gx7s3Tbri4FeV4lRJP5QeszPbGgycAKyOFM9bavQT09sUZPieSqNoDMrTJp1qTId4Ak2iSAIJwyPBsuQAjKh/KpEDrtbacQCZzP1DysQQd7fbFb5JSIWYMEgGOu/1wzy/DWpi+j2BmPrjszRYiSrR3A/YwCDNZ+plwAjkozCfiJF95M/phPxHxU/nL5hZRvq0sY3Bulm6CIn7Tsc1wWnXplGQsrC4Mg/9+2EX/0jUyx/gk1Um6ObgdYfcW6GR7YBJneK/iaGl2SrFSzq3wzcKVI1Wg8pg2scZmtwoHUuqqWg8kXMC1mINz74+i8OpUhVLChFRgVbWsGLgrK9CRImYgRhb4m8J0kSrmJpI2yUyx1Mdhpab79unTG5UwVwbwvls7kwyQKgRQyK5VUcCOYfFEnrJOMu3hnM5KvTYOgbWNDAyBMm+oAzF9jEXjC7NVKtF1qajT18jeWSZECfQgk7dY64+lcC4umcZUrsWqKgINOGUxuxGlSjTMr0+uHQ9qVXz+TenV0rUAlWgCSCCW09QY6RPbBHCsjUpGm/wU0hCymC5YgTpKwE1tALSbTbDReG+ZSD5dtSxKkSJ9DbGT4nmM3UZstVpqqvqQIh1WjVqLNadUQtjuegxhQ/+qrVPPp1QK1NKYX+KJIJPMNB1BZB7Yb8K46lfKrXbL1pSedwjFnBF0EhnJIkDuOsHGb4b4aUUauXrrWRnJqCTIVUlaY3ILHSTFjsL4G/2fMqtOiGdHpklVYaAA3NMhiSfZR1mcb4zGW0pksLn6YNooCBMTiwUyAOUgdzA+2LKNO1hb+uObTsukTj16oG2LZtipgOmKPKdS+2LwZwOtG8g+4OJrTE2MjAeol/6YjmcvIwQqHoZxNkPUXOABo0nUWJIOAMxmf4m/NYQbajeBHyj5Yca43EDAdXggZ/MB5xBAHbp9xgEiKhq1ab1JrHQ1QMICKbqFG3Yf8A8zhX4v4t5gXK5cganEMrDpOs2PNpsJ+EttOmce8SQ5YuPLpValdtVQP/ABAFB5CUEkvLTpi+0jAvh3w1Oaaq8aUGmkgnlVr6yOhbsNvsKNxwzJCnTRFEKqhR7AAYlm8uI+2/9MF5UyI/ZxOso0/4/YxBiWSktRi1Qcq3JiFnYE9yI/zimrxCq6slAhSSqLUeWElhqZYPYTHaL7jDfP8AAzqkMyjeFvJ5jJHXf2thPS8LVVUxWqLLFiCLn3giD6jFGp4FwqnQQKZZzdnO5nvb6KMOkyiG8Egfmv8AYE4zfDM9mCVRwahJu7ATHoALn5nD6rUC1FTlVgutr/CCTAI9cB7X4fTYRpDerAfs4QZ/KPl5NNBpEDTAhZ67bbX6CcPRnOpWR++uK2aSZ5Rueto9sQB5HiYIVtRaQJBi3sZ5hOHQqAiZj/if7HGTzXFaaVVCUl0g2BA1bE6hc2LGe+HVLOa1YlpM7dMA1QJFoM+pxMUF7yflgCjTgyMEhov/AGwFGc4UrXKgxseuFn+zUl5XRSkzpIET3HrOHoqjAudpBwR8r9v74DO5rhtJKu0O9+dT0AvtBgQMZji3h6pl665jLTN6jKJ2n6Dt6dI6bTiqny2XmPIQlzY9G7WMYXDj7MVFFZ0pFQPY6rCSCIMXPQGd8WXAgzb6UWrkxWp1GAaopq2BsLKxLEX+ImTE+uCuG8UrvlaWZd6Z8uu7ELFqYBADG2kyBbVJBHWMEeLvDmXQLUYx5ri6kkn5bDpe2/yxSnFsucnmKLRQ0CWpBP8AyRADnprY6ZkgkgX2xe0a9M5Sr0RU81VUrJNF4Nhqix1SOoE7YxHiPgaUCucp1KlRXIdi7lt/hBnS7D0ntOAvBOSqJW8tcyENSmSKLDUDOq5hgFI5WgzNxh3xOo/DsvTy9aayVCxZmIIW/KFkct+aGLenXDq8DY1SrfCCB6b/ADJ/THVVKi1/30wOuYncQBsBi9K5AkAAepn3udsZVWqlt98etR67YnRqkknTv9sXJc2kjp/0MAqrKxuBf2xGlX1WjS2Gr5UmTG2+B61AMOYX/mG+A8ytQ7b+2CZPX74UGpoO+rBVLNdvucAUaUGQb9P84U57NVabalBY+hFj6G8j93w1GbJ3H2xMwe+A+e8SrvmKqtVy4V4/Pr0sROlXZV5BBMTyy0EiTifhrjTzUVsuaYprLORy6RcmWiR2AJP6421bhobv7qzD9DgX/ZSkspYkd3c/qYjF0TyGdQwwqLoI1apFgRIMHphjTrrUG632KsCp+n1tPyxmKHhl1bUCqLMlLaSSZJIteZ2++J5jhLqx0U6aieoAQjv8N/riDRU9SGCLdxcfI4Mq1kCyygx1Y6fvscYqmmYAYB2HYkgKDssA3j2k4iFYUy1Z5gkk9T2F8A54n4pZQRQVdcQCq2E7Sx3+2F34+llwfPcl2OplBBZj3a9h6f8AeMXn+NxLUlUG/NBJn/5Rze2Bsrw6q5l0bmIJAWXJO+omyCJNzPoMa/FNb1fGS1AAtPTNpIiB0Marn0BPrimn4gMtoVoIAmSJ6GADdjc79N74hlOD6ArNMgHQJtefywAO/wDXu1yGUpLLfEAdQHSYgEnc/wDeJwruA5FWWHpaUW45eb3t19TPvhsjpHJtAjYe++KKmbDDSNrz27Ae2OoUtMWFtpj+o/TEBxQkARjlplRYj5HA1aqbCwnpO/c+2K6RBIuSBuQYwBt4sDPfHlWkwv0/c4mBBKjcfT64XcRzyorAvLkHTEm4Foj74g8z+aVaZWowUSLtss9ZHvgHidNKNHzKcuqrqlNB1z8PrHWRcxidLh5qKCV8wU/jO2o72m4/e+MtX4lladOsiUhTDK+pSNRDzyc8mZJgAesAYsgacA4gr0amZqqT5N1QMGMKDpCqIhSTPX3JwDl/D/4nLvUWm4r1DJDEwWn80GBA2NiPrgbh2VTh9Ck2Z/g161QMwbWYTcswVtJ0/wAu09DGNXxDxXlsvTV5FXUNShSRqB2MG0RsSO+NfEYbLeCq1OqlWrSaxBALDTv8TuDIQDoACxtaDhR4s8T5jNN5dapASYUCwPsOvvjf8XztHP0CxpurSNGoqNRG3WSIMwAO/WcfM+O5JaNdaVM+ZUIJKgSRMQDp9P3fGvG88pX2h6ukXv8ALHvnAxddrDBHmqeo+RGKnyYJlZB9IP6Y5Nh7ubKYHUnf+wxE0XvLlPbYYJDgWNv36xiZoSBOCBBxDyxpFQk9QD/TF+WzZNiGA72jEXyF+XSD+9/XAOYqsnxRHdZj1tgHACEc4+gH64FbIUyTBItuB+sYApV131Ee0x/SDgpOKwfhDes39LYon+CcdmHcG/3wLV8wXUNMgBNj7npg0ZwN8SxPW3649OZE3le0Sf1GAXLxR11B1IjciT17i2I/7+o6tNrEEG+09b9BhsiSPjETu1o+uKqvCaFS5LOSTu3cRYb7W9sOApbjqQdQCz11Efrj3/fEpAn8QU9CNQ+jC3yweeD5RSFAACXmbA+nUt69MQTheUQSF1KZjVffqNR6gDDgIs548QggfxfQKYHzAtPvfCSv+KzQtTZUsVpomnfYmwX7+vXG9zCUwo009KSDcAA7wTH6Yp/EFuo0yOUT06Exa/T9N8XUZvKeGKovU0rpiAKpJ7QWAkH2g+uH2X4UqJLMEkzHYe8yST6zi3SbzddoAsesQL4JpcOdhqZem0CB0i+2AFZyYA5mk3MREf5xNcnMSRba0fb++GacLIPQWv6e/bF1PLDeSfb/ADAxFBpCCYLdhYA/PEcxnHCksAijbSJ+pP8AbBdZViWaABsLnCLiZWpUp0uYI7sXE7pTGq8fDJA37xGAtr5hncIjLaHdoNwOkjriyjWHlyVZS5J1ajBE9SIgW+eF+Rrecsq2nVUqEsV35o0qTY8vXF6ZldGgwNJcT3gmY+m3tgLMxUsSGYNYgW7CRedwMe57MaGV0RKrREna/wDnt0wrOcarT0LeQht+UEiL/wAx7XjC6txt8ktSkXQywUM0Ei3Q/wAoGGC/xDx0qQAoW41AGA11PMSZiR06G+K6udcnzhSNOsakIjBGRzMr1GygjUPcHCbI8MVlpZnMpUFNqm/NcCYflgxMdcaTMcYI4glT8RSei1lEEszFPhgbNFz2BvBxpHnGM/k81l1r1aQ8ymSqIAxGuNjrVVcBr7MJieuMbluF1atU/iK3laYJL3OotAWJ1avSMPuPZoZrM/ElNQdMqHLMAPhUyCqzaVA39sOOKcHp0aSFaIJJVmcIZm3wgmTAA5nMAXN924jIcSzjB1oZaoGNRlQO/M8kqC2kEgWFgPt03fEMueG5L+GlMuxg1CqAsTMtAABY9vfC2pluHiqMwzO9YSAusG9h8KW0gbAAm+LOH8VzGezTQ3/2tK0BUuxXlG0hfU2t9CjKfEQYPQ7QAP1i+CaObQ/n+RK2xkavEqTM0DUygM2iCL2aDKkqhFzYCxwZls3R1Koq1AzGNO4mJIOqTYETHpfGcVrTmDHxEj1v+mKBUI6nCJqrAx/Fbr/CSAAP5mYlp6QBfFj8UamebMUlXpTglt9rkknAPBV9o/fQYqZA19vcz7W2GFg4kxBK0xUH/HlPrZ2WB9fWMV5ni1NY1oxsSdB1RHU6Zi/We2AOfIgmbCBEg3Pf5Yg2SYX1G83MSBFoG3f64A/G0Y1eboG147ejEgx17YIpZwSedTFwOZfaZtGAuTWJ0iJNixPp0iw9sSp1i3wlo7xvJ9gI32x6jsd4v/69thi4i+3aJHp7/LATQMN2kyNwP36nF5abwB0kCJ6e2KVUC/X9+u5OLNf2Hof2dsB4yCxIk+5+/fEtAmdP7+fT0x5TrXJJAA7xsDuTtj1c5+bSTNlGxPaAY33wEmUsZO/fHnlgXg9hJ/p/jHPUJaCIUb+p6KL/AFxJWO5IH9/X9MB6rkDtO9o/7xY+ac9ftb/vEPMB6+2PVuJvH0wHCsep+WI1HJuf31236YhXzKqpIPa0Hr1hQScACtqOphMMwVQBpXYCd5bfmGwNhvgDK1SSAdQJNoIBNiQve8e1t+mFlaq6+WlNQFC1PMcWGwZxYdCYk9fnJZqgLqEmxNrCTaIJm3e2AeLVDSHlq4VmktCM7KNIuALAkwJYxsb4qA8zxZBVytJWLNZVkEC4HMVgdB09ScVDPB6tOoah8g69SnWBJJBWVsxLAGDY/LEMzmzRo6wjitVVqdCm3M6pvrNpLHUd7X9MQ4voB1V807IjQlEBaQDiJ1MrfEBPQSQe2KKqOUanVdQYSiC1RZYM+o2C8wsJBkkCYgbYj5zUlp5ulSU0hqVkaDOmASWN7nbt23xPj7CtVCZd3dq5FiWuB/wCg6fX1wItdaNJMvT5mUlmappMuewEqAIET9R1IO4jmlzuYpIurTVAJoltOggHVJC8vwzYCZExsQ85SqZfzCIAUGmpAJ07FxTJ2mwJEE9YwRwLgitU/EVGJqMW8pVJGwOqqSAbEzHTqJ3wbnMsyUXd1ChJKIwLC4sxOmWuT1j22wCr/TmvNarWaizLSX/yQxC9SBe5NrAYb8V4tms4KgCaUTTIZAsSJi95j1mcV/6c8XpJRzAeSVuRpkEsYAUAbliBH9MWvxHMUmGqmdLGDSYQNLSV1MAQG2H198L2vpnaXCKhrK7MD5cHQjX09hpPLh34bqplhVrsUNdmLMi1CNKgwAQu/wAjc74aeI+FpSpebWRXU3NMFlEmIB0wzAR+YgdL4zvibUmSQ0qBSk+kkrqKwQCpbqTJIlicJzwnRPoYUy9GiFPwgq0wpEsBqEmQAST7QbjBNTNmopFZWUMoQqaryxDKWIVZ0Uxp20i+22I8SzTry00MqIaoehiCViLC+3ygRgenkERgagNR+zWj3UEkwYAEgWBvgpwlPWJUVKZ2EssDlVVlVIIZdQJiGuLXjBbNVARvPgghX1g7aTOhXBZSSpnqZ9MZ+tXZNKjVO2mWbZywAqFQidLgE9Sw6+IzgnmqJqALAVS1yQBLMBBv1gGIFxOAaZjOc6ag9Snp1A1Nmgb6WuFkwI09LGbcuYdwzCm+kC7aqYWegLVkBCyIACi4PxHFI4YumalR2JE6bteT+VSUN+5aSQBe2JeQwaFFN2p3hm1MpWZ1DTywIsNFzud8QXcPQawwSXaykU/N0iLmVVBe95iO/UwZOo8K3mLMszLSpoog25gxIO0AfcRgJsxpI89i0CFpU7ADa6ipAMCSYt63OL0ZGYxl6SinuHmVB2LGY7wsG25GAZcPAPNFRpkQWJMSd9IiepEmLDfBT1naITShIuXGva50ibDaJne2E6Z1DUAOaqzqny6UrT35ZIhr7/FJH3Y5DMIGZVarIDXbzGETICh2L7TfTfuehTJsp/IwG9zeD6Db9nEaeUfqxgEiDaegO5mbn+mBK3EtMEsyyCICMWBmJ5pgC8Ta8+1xzjAc0pJPxEFiJEQFJEwR9u+IDFBI6uZ2iF+pAnfscXLS32Pa/wAjBwrq8SXSWCuQOrEgH4rhog3ERtfAQ8UqVBAczC8oETALAdx/ybTvPsGipWjUVm+0gASYAHoPbFnL1gk36d/30wgy9VneV8sEzeGbSF0gSxtvIgWm8mDjw5tQSDXpF7BiNJPxJpJ0gEAAtYkgTJnAaDzSx5QI9j6RB+H09fTFNXNUzDPUUCJ6mxbSPhA3NoHyxneIZ2jrCVq7PJslLVB7AhXJO2199hj2pxSVhaZ0gg0woUAKsaRofUWuPiKgAmAbSLiHGczOlJp0XdpETCiZuYZpgDqB8zirO8TSm6/xlSmkygVTMJsDFo3wiGaNRvirO8sw8w+WtjuACp23Y73joDdwPiNI13VdNVqSyGVoW4GvQDJLFzdixMLYYYaaO7MlSqJQAhZ8vU8GP5yYiZ0j1JjCytmzTaq2X8yuaQAZmdruw/lF3YbbdhsIIuSYebXJrlUWmQwqAtBY3AHmamaRdibnp0C7JUKSjVSkuZLVKpiFmx0pPadIC9DffFxB9NalKqlV3avUq0wrUlQgjUs6LbRBheU298D5tvwtIMaK0WqPKB5Ljl0l2aWIPYBjAaN96hmaKsGps7FGOgyVDNbqWDBf+Ign7Y9/CV3rCsVDinMQA6yJ35rke/tOAK41nRlZ/DlFlQKla2osRJChpamoFo7j54q4NSpZYfiM0YO6JALG24FwtjudvecUcEQVn1tUTzaTylJzpBt0tcmowsL8o23HvirIV62dK6XrAaGKCJCmBEGYBv3xf4GHFKZevRd6YFFimsVCscxkKQDJMCYvbDziWYXMZl8toIVKZKgE3iAYAsTfczjPcdzyZnOJl2bRTpjQIK6VOm5nvqhfkL4N8ecLKtQNJT5gUA8ywALLLbbg/wDZjEGYy3hquWZhppUVZpqVHAA0sBFt2mbemGXiTxMM3maCUSjiUCqeVXYtB1H19PaL4L8X5nNfhKNDyYpMqQE1szMR15bXO0EzjRVjSyml3WkgqhP4dVjKhYFlRDq6kEgGZv2u+x54tzVemKYel5tJoDU1tMe14t1EYs4TxJE5BqPINCAu2hfZRpkbdSTgZuJfjwSuoUwdKjQdMgWILG4B3One3tjq3GPIdqZruukkHyICmOhO7T3OMybwumHFctSyg0HMIKkaiTG0wNV5dgFMINjeO6bI8Yy1QuQxTQrEPUQ/xYU8ohpEG8SCdz2w58R8Ho16qrXqlFGl4AOo6oMCdpBiPQ2gWvaMvoo8PoIpAAqZhgXAm4piRLVGMHSBPsATgIZPJvyLAcNSUs0gAMeYIFHIigMWiNlv6h8T4TUWkH1AAwE3USRciSDFtI3Z4klVkYp/3DOVEcrpZi7UlCBQCxHMSSvMo7fCTLHlUAsqFdcoEL68xUYgI2ovrqERVcDYKsqmqduUdyGVrcMq0lLkW/NUa1phY/l1CYEyR0UNGPNbqwCoy6VVydLKQNw0RbUfhB3Jvtbc5yvUr1BlqPlLVRkeq0ajTAF55TTVxNh/x6WwsqcUpK9epUYvTpOQi/8A7nIXUxJ3IEDTaF0jc3uhRl81UDEA2EE8wsYuTfUwAEyLbSTYYGr5ypUMFiyg6QragATvCgECY7TtHfG1Wm1ZCCpoauZifjAPNIkSGNxYdDFzatuFoF1LpSmSBqJEiSBZurMQQWPtsJxNGSppIYikjNeWRVK7GIB9bEi52mLYuHFnp/8AkD6GM6QG0WEDSCwJjSFhpABNiQMNm4PTzLkUqwVRYmRJiADB6bgW9ZAjEP8A6TpU3ANV6lQksx7LvzkCBMdekmMXQsXjFSKmmhRHmFriRqsQx0moCxg7AdpxOn4hqkaYiYTVS0gbiY08rNsNyq9BOKhxXRmlpeYaSBiGqBeaoNU2EEX7n6zjQ8UbzYt5CCdL1PLEt/MVgu0fygjaNzYhKCTrYo5MamZatxvB5WWwvANrkmcMFSo7U0o0WnTBqMX0IGFxrUkEaTEL2seuL8wzgR5JbL0hqYM5GtpkFiPiZoDHeNsU5LN5zMtU0oBI/gFgo0c0NpDSxtILdIA64KKqcMBA83M0hTTdWsOhlkBvMiA5i4scdxDL5emtFGFN/NBIayqqkghuVhOq8adyANhhNxTw29CWrhTUZgRpDOWY3lg5Ije0RPS04s4bwdqt2Wo0/FV8sybEwpMwoi7fmMARgi6tm8ogNREZRzSlN4MEwoapcXH5VkbjoThhluNqtI1PwrU9dqWoMxI02csRdZgBV07HpcIuIUKKqqVamq4Gig1Md/ie9/QTE98HZk08vTTMPrcssIC4YiCYEkRAQLJvvtc4A/OeKazaaWXQJA2ZVYkgcxJI0oBed/fApq+crF3L1pKKFKBVBICyU2M30r6ST0vyHHPPTTlqRRQBqqaNRA3ZaYNnqdyYUE3uQMV8QoV0qp5KuDUNMS57MGgFdp3b2scB3D/BTlNT1YkxpUTF4G7XJEnaB8sALm6KV2oujNOoGoWGwE2GoAbXv1j0xZxPxS+YzVH8MhHl/wAMBC0GfiJ0yVBG+8DvvjS5Kll61avVV0KUhSSozsSAqqCxE9ARpG4Jk9sPozviThRr06T5Siy01pkldMFZNtV4DMOaOgiemK+DcKq0stU88GgtQgByZaIJgIp+KYNyAOvQYZ1/GNWrmCMpSqVaNMqkL+YsbkrbU0dCdKgScHeJuAnMU3qur0iqFuZy0QdoFlkXjaRvhvoKchTFXNh8vqlPgsplpszsU0jVA2k9JO+LszWzORzdTMVTRmsp1qLzPwqAbg2F2gb74oymayjpRyYq1EoCHq1TCMzXMTcxJ/Lioxma7UACiFgtC41Quo6pMuZBZiYuTvbASTw8FyrVswRTrZirC0zAhFLWF5BPxEi9x64tbj7Vc1Sv59VVIREB0U7QXJvJF7kdR1xLjOfWhXr+bUdqnleWi+WgglbFnZmcwG/X0hN4J8TDJ1KruoZWXYRqkGwBOw7/AC32xc2aa23GGzIy8JU1RCcrMahIgkE7mAb++MBxChXqAM4qVGMBVOon0Fx79bR0kTuqPFWzGTarTJpVmIUkQVW4DGE1H0luvQRYnwmwSmfxDhq8MY8wu7XgEqVlNgNNxb3xJcOw3hHKV6OWc1KXkK06KUhul2ky0/8Ayj0GPlufdlzGpgDzzzXBv17jH2k1s07anoo6idKBgJE77m++8Yz3GM1Tp1tb5d6bWAvTt2PLMYePlhYJ4jXy6ZukHZZ1cpcSdZVSuwJNrBjadVzfCPiNFsxWqM1XS66ypV2k0wYOldPJT32lm9jOC87nMumWp1lRqzUKIOXlgzAmwDAdEBuSO8DrhYlJ0zS0NdJalRQ9ao5lUUU/gTVESNybkn0vFR8/NVKrqi1FosFVnpC52D6WOnnYkLqEDShiZw44jxoUG8uj5bZgJHIZXLIq3LM3LrBkzHuNgSuIcXbL0YplMwF/NScg01JPNUEzfbUYBi4757heSrNlS1JKLU80VWGDnlWNS6hNi3LLfCPXAF+HuHCtllpJXXSC1R2T4qtQmNRYwdIJgSBLAmOXDujlqSU6aUnRSWIUKJGqCF9LNLXiSJvhZw/hRy5VSDpDBkQFaRJUnSo1SzkqwQdizEGYlp/tQNam4pIqhJqAkNpYhhpBX8yyRqjawE4lC3i3DaqaMvRqaIk16sKGqEgzqcm255QD6kkRhTnfDlSsppZczpcaSdQRdwYcn+I1/ivYHYaRhnxStksszMKK5h1YeYiyfKVhzMx0kTA2v8hOKfFHiymoRKNN6hq01cMtRkAVjAVFFwTMQIuRM4s0LafgCotQJln8x9LCtXnkVienNdh/XcHa+n4Z/BsiljW806SqEyRsRqGoIu2rruB2wxzHA8qJ0ZkUioKRrXSgaDUp6WtqFmY7yBPXC/g9F1BNMjLZY6lSo7KK2YAmSrPdNRi9NRANpMYoJYUj5DeRRJAJ5JABBIAgSSBpIG5ME2jF1fi+UQF2Wl5qwB5ijTYn4EUljB9o35sH5nKKRRFWtSoVYGkLCwLTZm1HYKSOgi+B+M5HIUXVqtPzaiiDYKLSZVLBjPYESbnECp/E3nZlQWd0Rb6KZEz+VaV+eTp1M3fb4sMeIZVmeGrVFaV/+2y7guDA/wDI5uYHUmBJgDA4aqq1Gy3mUBVIAAS/wjSZChkUX2k83xCTEchw5xQNOmHTzSfNYprq1haYJI0gkdDAkwWwAmT4H5+ZfzUqV9AHw1Cyo02ps27tp5jpNtvXDLiPBXquBWqIlJQdFMsUB/mgatTGBEJNpkkk46hwOplSDUzDVVFhl6ZAJYnZrxBIuLfOJNfF+aqozNSjl2c6XUlSQDARJKzbcqRAkdBios4nRydChqqOtWmdCaaIAAWTYE9iBy6psPfBFTiOTq5f8Q9NhToiFo1ERdRuAFDdALkr7d8LX4C9OsKSVUq16d2tJpA/CiAKVTVKjlE7T0GKM/wVKCh89mKlJjtSo6WrMdyXqMNXbeI9cBbk/EOeZiyZc6GXQlPQqqgIlTci0GeY3nEeD+Hqq1QM07KXEaNRKBfzF6vwk6RZUaBsSLYor+MsxpFPLUvIVJnSrVKkkn42YSH6mO+F/EeL52rHJmBTRQrNUno0EmoUEczbDbti4HuZ8V0aGXq5akgrCWioyqqhTABgH+KZuD15cBcFU1KC08tQIR2alWrIqeY4JDQxM6VGqYDHtaMFcZyuV0F8xZzDJBruGhRy64QRMyB1uTNsZscRq1aWimqJSXlgAxJvbUS2oxJg7C+ERpUC0KJy1OtFMkM7sq62cG+0Hy5AAGok+wOGfGvEyZqgV01FVWHKHCqY3nlBa/QE7dMYzjmdouQtNYAAkgBZMAfCBbqbk774GfiBpIKdiGAM9fYGxAnoL4YaY0aLmQEppMQ7LNh2szuQCQAARcX7lcMNKjDjzRmJPmVTTDtBmdAaoFSwiWUtvtthLnc7dQFYkgSvUntAEk7dPljT1qWjK0pqU6JgM5cKSs/kRNBcsFNzA+mFFOYFCtEU3AmWeq8ubyzMwEAX6/8AdVfIUnB8pfLpNbVo0+YLWUiCwMHmLAdb2wv8xRNRKbVxqAXVGmZsAhmWm8bAASOuDg9y2YpHWY5OaWMagCQYXa46ekDAMuFeIitHy/4a5akQLJYmfhkkEt6cx+025ziaunmFWpUyYQuGJsZayhJnTAJ2nfphd+EqvTVwhlQ2kKpKoI6GBTG5vMbQDua+GZjKVYXOsVRWExDFoNlYgfD6L33viYqdLxmEcMFk9wQBczsqqD85Prjx6L8RqalqUxHcwAOsbTtODquSyGcrinlqa0qa3Z7JO9gs7dTYn2wb4iytPIqqUdB1JB31ETaSGMif6Ww+djJ+C6sNUpxykrHdecSQRfUQIn2MWjBdbj4ahXqVKcsGSrKtBnzSjKSytKHywYPc747HYvtPQXxTxNjnlReRFWjyqWE6kBOxgQGK26T3xo/Dvg7UjMmYqUxq5VBJUA3iNUkz1ke2Ox2M3iLC7MMtetVWorM+XpUnFQu0tdVAMEH80zO49cC5ynUTMecKreYrAE35tUnqSYAERNwcdjsaGhrCotGvU/EVtQpDMPBQawV5acaIVVA3Fz7WwDlvE5XJUq6UkFZ2KCo3MVGkmRtfb0ttjsdiDO1/EX4ZDQahRrsTr8yqsmTJJIBuZmPfriupSZqbZ6tUepML5YYrcqCJcGdAj4VA2F8eY7GkE8C4Uc1XWs1V0duqQICqAAp3UabDtjVUvC9HL6G0+bUrVUph6vME1FuYKfiYAbsdzftjsdjNqneYyi0c3lqbaqpriqSzN8OnTACiwFzb/MgeIfEj0sstaiBTH4ipQZbnUFLKDqEFTyzbv1x2OxIrEZni2jOiklNVprVWmVAEtqe7ao1apuDPbfrrOI6KieZl6a5at5po+aFVmgLLX0qQWFpF/UycdjsWow/HOOPTzTtSmm2qGYMdTQepEQLCwwRU4ZRp5xVqK9VDSFQgvBLMCbkLsPv9sdjsaQfxXxOuVaMrl0pVHp81XU5PMZ5VnSIgRYx07Y7wqauZFeo9Zy6Uy0sWMwpt8Q6959hjsdiXiE7Zs1GerpZi1iZN+k7G2KG4idOhJVLEiZk9yYE47HY0izWWUSdoFoGDUlaYKHSSLkfFZojVuB1gR88djsBTlc75LOQoLBbFrxPWNj85xreC5zkosVBZiqsxkmGBbkk6U7WG20Y7HYz5LDvxVwehlqdM06YHYAxdjE+v72wdwPLoxRGXUSWJLX2VenaDAEwIx2Oxj00L8Q5Y1qgy5bTR3ZQBzGJE/P8ATC7xF4YyeWyzVUyyFkNpJIkjeNrE7emPcdhO4V8jfPspLA3mT9car/ea1ShDvqUxuqyPi2aLCw/vjsdjr59se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eoimages.gsfc.nasa.gov/images/imagerecords/13000/13292/terra_iceland_05jun04_250m.jpg"/>
          <p:cNvPicPr>
            <a:picLocks noChangeAspect="1" noChangeArrowheads="1"/>
          </p:cNvPicPr>
          <p:nvPr/>
        </p:nvPicPr>
        <p:blipFill>
          <a:blip r:embed="rId3" cstate="print"/>
          <a:srcRect/>
          <a:stretch>
            <a:fillRect/>
          </a:stretch>
        </p:blipFill>
        <p:spPr bwMode="auto">
          <a:xfrm>
            <a:off x="18769012" y="-26441400"/>
            <a:ext cx="14630399" cy="14630400"/>
          </a:xfrm>
          <a:prstGeom prst="rect">
            <a:avLst/>
          </a:prstGeom>
          <a:noFill/>
        </p:spPr>
      </p:pic>
      <p:pic>
        <p:nvPicPr>
          <p:cNvPr id="18434" name="Picture 2" descr="http://www.tulane.edu/~rouxbee/kids06/ireland/_jwalsh/irelandmap.gif"/>
          <p:cNvPicPr>
            <a:picLocks noChangeAspect="1" noChangeArrowheads="1"/>
          </p:cNvPicPr>
          <p:nvPr/>
        </p:nvPicPr>
        <p:blipFill>
          <a:blip r:embed="rId4" cstate="print"/>
          <a:srcRect/>
          <a:stretch>
            <a:fillRect/>
          </a:stretch>
        </p:blipFill>
        <p:spPr bwMode="auto">
          <a:xfrm>
            <a:off x="7196450" y="1283416"/>
            <a:ext cx="1718950" cy="1764584"/>
          </a:xfrm>
          <a:prstGeom prst="rect">
            <a:avLst/>
          </a:prstGeom>
          <a:noFill/>
        </p:spPr>
      </p:pic>
      <p:pic>
        <p:nvPicPr>
          <p:cNvPr id="18438" name="Picture 6" descr="http://i.infoplease.com/images/mmexico.gif"/>
          <p:cNvPicPr>
            <a:picLocks noChangeAspect="1" noChangeArrowheads="1"/>
          </p:cNvPicPr>
          <p:nvPr/>
        </p:nvPicPr>
        <p:blipFill>
          <a:blip r:embed="rId5" cstate="print"/>
          <a:srcRect/>
          <a:stretch>
            <a:fillRect/>
          </a:stretch>
        </p:blipFill>
        <p:spPr bwMode="auto">
          <a:xfrm>
            <a:off x="3429000" y="1143000"/>
            <a:ext cx="2362200" cy="1761249"/>
          </a:xfrm>
          <a:prstGeom prst="rect">
            <a:avLst/>
          </a:prstGeom>
          <a:noFill/>
        </p:spPr>
      </p:pic>
      <p:pic>
        <p:nvPicPr>
          <p:cNvPr id="18440" name="Picture 8" descr="http://quakeinfo.ucsd.edu/~gabi/sio15/supps/low.gif"/>
          <p:cNvPicPr>
            <a:picLocks noChangeAspect="1" noChangeArrowheads="1"/>
          </p:cNvPicPr>
          <p:nvPr/>
        </p:nvPicPr>
        <p:blipFill>
          <a:blip r:embed="rId6" cstate="print"/>
          <a:srcRect/>
          <a:stretch>
            <a:fillRect/>
          </a:stretch>
        </p:blipFill>
        <p:spPr bwMode="auto">
          <a:xfrm>
            <a:off x="7543800" y="4267200"/>
            <a:ext cx="1443000" cy="2082511"/>
          </a:xfrm>
          <a:prstGeom prst="rect">
            <a:avLst/>
          </a:prstGeom>
          <a:noFill/>
        </p:spPr>
      </p:pic>
      <p:pic>
        <p:nvPicPr>
          <p:cNvPr id="18442" name="Picture 10" descr="http://www.fas.org/irp/imint/docs/rst/Sect14/3_cyclones.jpg"/>
          <p:cNvPicPr>
            <a:picLocks noChangeAspect="1" noChangeArrowheads="1"/>
          </p:cNvPicPr>
          <p:nvPr/>
        </p:nvPicPr>
        <p:blipFill>
          <a:blip r:embed="rId7" cstate="print"/>
          <a:srcRect/>
          <a:stretch>
            <a:fillRect/>
          </a:stretch>
        </p:blipFill>
        <p:spPr bwMode="auto">
          <a:xfrm>
            <a:off x="2971800" y="4191000"/>
            <a:ext cx="2734952" cy="2009776"/>
          </a:xfrm>
          <a:prstGeom prst="rect">
            <a:avLst/>
          </a:prstGeom>
          <a:noFill/>
        </p:spPr>
      </p:pic>
    </p:spTree>
    <p:extLst>
      <p:ext uri="{BB962C8B-B14F-4D97-AF65-F5344CB8AC3E}">
        <p14:creationId xmlns:p14="http://schemas.microsoft.com/office/powerpoint/2010/main" val="1477194846"/>
      </p:ext>
    </p:extLst>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20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2743200" cy="6857999"/>
          </a:xfrm>
          <a:blipFill>
            <a:blip r:embed="rId2" cstate="print"/>
            <a:tile tx="0" ty="0" sx="100000" sy="100000" flip="none" algn="tl"/>
          </a:blipFill>
        </p:spPr>
        <p:txBody>
          <a:bodyPr>
            <a:normAutofit fontScale="90000"/>
          </a:bodyPr>
          <a:lstStyle/>
          <a:p>
            <a:pPr algn="l"/>
            <a:r>
              <a:rPr lang="en-US" sz="1600" u="sng" dirty="0" smtClean="0">
                <a:latin typeface="Tahoma" pitchFamily="34" charset="0"/>
                <a:ea typeface="Tahoma" pitchFamily="34" charset="0"/>
                <a:cs typeface="Tahoma" pitchFamily="34" charset="0"/>
              </a:rPr>
              <a:t>Learning Objective</a:t>
            </a:r>
            <a:r>
              <a:rPr lang="en-US" sz="1600" dirty="0" smtClean="0">
                <a:latin typeface="Tahoma" pitchFamily="34" charset="0"/>
                <a:ea typeface="Tahoma" pitchFamily="34" charset="0"/>
                <a:cs typeface="Tahoma" pitchFamily="34" charset="0"/>
              </a:rPr>
              <a:t>: </a:t>
            </a:r>
            <a:r>
              <a:rPr lang="en-US" sz="1600" dirty="0">
                <a:latin typeface="Tahoma" pitchFamily="34" charset="0"/>
                <a:ea typeface="Tahoma" pitchFamily="34" charset="0"/>
                <a:cs typeface="Tahoma" pitchFamily="34" charset="0"/>
              </a:rPr>
              <a:t>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a:t>
            </a:r>
            <a:r>
              <a:rPr lang="en-US" sz="1600" dirty="0" smtClean="0">
                <a:latin typeface="Tahoma" pitchFamily="34" charset="0"/>
                <a:ea typeface="Tahoma" pitchFamily="34" charset="0"/>
                <a:cs typeface="Tahoma" pitchFamily="34" charset="0"/>
              </a:rPr>
              <a:t>.</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a:latin typeface="Tahoma" pitchFamily="34" charset="0"/>
                <a:ea typeface="Tahoma" pitchFamily="34" charset="0"/>
                <a:cs typeface="Tahoma" pitchFamily="34" charset="0"/>
              </a:rPr>
              <a:t/>
            </a:r>
            <a:br>
              <a:rPr lang="en-US" sz="1600" dirty="0">
                <a:latin typeface="Tahoma" pitchFamily="34" charset="0"/>
                <a:ea typeface="Tahoma" pitchFamily="34" charset="0"/>
                <a:cs typeface="Tahoma" pitchFamily="34" charset="0"/>
              </a:rPr>
            </a:br>
            <a:r>
              <a:rPr lang="en-US" sz="1600" dirty="0" smtClean="0">
                <a:latin typeface="Tahoma" pitchFamily="34" charset="0"/>
                <a:ea typeface="Tahoma" pitchFamily="34" charset="0"/>
                <a:cs typeface="Tahoma" pitchFamily="34" charset="0"/>
              </a:rPr>
              <a:t/>
            </a:r>
            <a:br>
              <a:rPr lang="en-US" sz="1600" dirty="0" smtClean="0">
                <a:latin typeface="Tahoma" pitchFamily="34" charset="0"/>
                <a:ea typeface="Tahoma" pitchFamily="34" charset="0"/>
                <a:cs typeface="Tahoma" pitchFamily="34" charset="0"/>
              </a:rPr>
            </a:br>
            <a:r>
              <a:rPr lang="en-US" sz="1600" u="sng" dirty="0" smtClean="0">
                <a:latin typeface="Tahoma" pitchFamily="34" charset="0"/>
                <a:ea typeface="Tahoma" pitchFamily="34" charset="0"/>
                <a:cs typeface="Tahoma" pitchFamily="34" charset="0"/>
              </a:rPr>
              <a:t>Standards</a:t>
            </a:r>
            <a:r>
              <a:rPr lang="en-US" sz="1600" dirty="0" smtClean="0">
                <a:latin typeface="Tahoma" pitchFamily="34" charset="0"/>
                <a:ea typeface="Tahoma" pitchFamily="34" charset="0"/>
                <a:cs typeface="Tahoma" pitchFamily="34" charset="0"/>
              </a:rPr>
              <a:t>: PS 2.2l </a:t>
            </a:r>
            <a:r>
              <a:rPr lang="en-US" sz="1600" i="1" dirty="0">
                <a:latin typeface="Tahoma" pitchFamily="34" charset="0"/>
                <a:ea typeface="Tahoma" pitchFamily="34" charset="0"/>
                <a:cs typeface="Tahoma" pitchFamily="34" charset="0"/>
              </a:rPr>
              <a:t>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a:t>
            </a:r>
          </a:p>
        </p:txBody>
      </p:sp>
      <p:sp>
        <p:nvSpPr>
          <p:cNvPr id="3" name="Subtitle 2"/>
          <p:cNvSpPr>
            <a:spLocks noGrp="1"/>
          </p:cNvSpPr>
          <p:nvPr>
            <p:ph type="subTitle" idx="1"/>
          </p:nvPr>
        </p:nvSpPr>
        <p:spPr>
          <a:xfrm>
            <a:off x="2971800" y="381000"/>
            <a:ext cx="6019800" cy="4572000"/>
          </a:xfrm>
        </p:spPr>
        <p:txBody>
          <a:bodyPr>
            <a:normAutofit/>
          </a:bodyPr>
          <a:lstStyle/>
          <a:p>
            <a:pPr algn="l"/>
            <a:r>
              <a:rPr lang="en-US" b="1" dirty="0" smtClean="0">
                <a:solidFill>
                  <a:schemeClr val="bg1"/>
                </a:solidFill>
                <a:latin typeface="Tahoma" pitchFamily="34" charset="0"/>
                <a:ea typeface="Tahoma" pitchFamily="34" charset="0"/>
                <a:cs typeface="Tahoma" pitchFamily="34" charset="0"/>
              </a:rPr>
              <a:t>Homework:</a:t>
            </a:r>
          </a:p>
          <a:p>
            <a:pPr algn="l"/>
            <a:endParaRPr lang="en-US" b="1" dirty="0" smtClean="0">
              <a:solidFill>
                <a:schemeClr val="bg1"/>
              </a:solidFill>
              <a:latin typeface="Tahoma" pitchFamily="34" charset="0"/>
              <a:ea typeface="Tahoma" pitchFamily="34" charset="0"/>
              <a:cs typeface="Tahoma" pitchFamily="34" charset="0"/>
            </a:endParaRPr>
          </a:p>
          <a:p>
            <a:pPr algn="l"/>
            <a:r>
              <a:rPr lang="en-US" dirty="0" smtClean="0">
                <a:solidFill>
                  <a:schemeClr val="bg1"/>
                </a:solidFill>
                <a:latin typeface="Tahoma" pitchFamily="34" charset="0"/>
                <a:ea typeface="Tahoma" pitchFamily="34" charset="0"/>
                <a:cs typeface="Tahoma" pitchFamily="34" charset="0"/>
              </a:rPr>
              <a:t>Complete the worksheet on air masses.  </a:t>
            </a:r>
          </a:p>
          <a:p>
            <a:pPr algn="l"/>
            <a:endParaRPr lang="en-US" dirty="0" smtClean="0">
              <a:solidFill>
                <a:schemeClr val="bg1"/>
              </a:solidFill>
              <a:latin typeface="Tahoma" pitchFamily="34" charset="0"/>
              <a:ea typeface="Tahoma" pitchFamily="34" charset="0"/>
              <a:cs typeface="Tahoma" pitchFamily="34" charset="0"/>
            </a:endParaRPr>
          </a:p>
          <a:p>
            <a:pPr algn="l"/>
            <a:r>
              <a:rPr lang="en-US" b="1" dirty="0" smtClean="0">
                <a:solidFill>
                  <a:schemeClr val="bg1"/>
                </a:solidFill>
                <a:latin typeface="Tahoma" pitchFamily="34" charset="0"/>
                <a:ea typeface="Tahoma" pitchFamily="34" charset="0"/>
                <a:cs typeface="Tahoma" pitchFamily="34" charset="0"/>
              </a:rPr>
              <a:t>Label</a:t>
            </a:r>
            <a:r>
              <a:rPr lang="en-US" dirty="0" smtClean="0">
                <a:solidFill>
                  <a:schemeClr val="bg1"/>
                </a:solidFill>
                <a:latin typeface="Tahoma" pitchFamily="34" charset="0"/>
                <a:ea typeface="Tahoma" pitchFamily="34" charset="0"/>
                <a:cs typeface="Tahoma" pitchFamily="34" charset="0"/>
              </a:rPr>
              <a:t> and </a:t>
            </a:r>
            <a:r>
              <a:rPr lang="en-US" b="1" dirty="0" smtClean="0">
                <a:solidFill>
                  <a:schemeClr val="bg1"/>
                </a:solidFill>
                <a:latin typeface="Tahoma" pitchFamily="34" charset="0"/>
                <a:ea typeface="Tahoma" pitchFamily="34" charset="0"/>
                <a:cs typeface="Tahoma" pitchFamily="34" charset="0"/>
              </a:rPr>
              <a:t>Explain</a:t>
            </a:r>
            <a:r>
              <a:rPr lang="en-US" dirty="0" smtClean="0">
                <a:solidFill>
                  <a:schemeClr val="bg1"/>
                </a:solidFill>
                <a:latin typeface="Tahoma" pitchFamily="34" charset="0"/>
                <a:ea typeface="Tahoma" pitchFamily="34" charset="0"/>
                <a:cs typeface="Tahoma" pitchFamily="34" charset="0"/>
              </a:rPr>
              <a:t> each air mass that affects the United States.</a:t>
            </a: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a:p>
            <a:pPr algn="l">
              <a:lnSpc>
                <a:spcPct val="150000"/>
              </a:lnSpc>
            </a:pPr>
            <a:endParaRPr lang="en-US" sz="1800" dirty="0" smtClean="0">
              <a:solidFill>
                <a:schemeClr val="bg1"/>
              </a:solidFill>
              <a:latin typeface="Tahoma" pitchFamily="34" charset="0"/>
              <a:ea typeface="Tahoma" pitchFamily="34" charset="0"/>
              <a:cs typeface="Tahoma" pitchFamily="34" charset="0"/>
            </a:endParaRPr>
          </a:p>
        </p:txBody>
      </p:sp>
      <p:sp>
        <p:nvSpPr>
          <p:cNvPr id="1030" name="AutoShape 6" descr="data:image/jpeg;base64,/9j/4AAQSkZJRgABAQAAAQABAAD/2wCEAAkGBhQSERUUExMWFRUVGBkYGBgYGRofHxweIBcYHBgdHRwaHCYeHBsjGhgcIC8hIycpLCwsHCAxNTAqNSYrLCkBCQoKDgwOGg8PFywkHCQsLCwpLCwsLCwsLCwsLCwsLCkpLCwsLCwsKSksLCwsLCksKSkpLCksLCwsLCwsLCwpLP/AABEIAMUBAAMBIgACEQEDEQH/xAAbAAACAwEBAQAAAAAAAAAAAAAEBQIDBgABB//EAD0QAAIBAgQEBAQEBQQCAQUAAAECEQMhAAQSMQUiQVEGE2FxMoGRoRRCsfAjUsHR4QcVYvEzcoIWJENTkv/EABcBAQEBAQAAAAAAAAAAAAAAAAABAgP/xAAeEQEBAQACAwADAAAAAAAAAAAAAREhMQJBcRJRYf/aAAwDAQACEQMRAD8Ap4pSYKipsSWb5wFn5TbCLiVOoeSmJII+cn9P7Y0ujUdp/r+ziynltJ+ET6YlaE+DabIjoxlzDenYx9sN3pVTqVTC7mR7n+kYU8M5aoYnrHy6/bG4z+SUD5b43EJuGEgGQAZuzEj5CxtbA3iKgaivCiIvcjoeouN8X10J3mbWOOrVTTVjG/Te+KhVwPhYp0VUC4GGq5eI74hlah0g97YJpN+bEUQhgyT8sUPmSxIAhQN++IF9yemKHeDC7mLf3wFxgCT7ep9sVmCeYQJAA7R3GPM6SqwLsT9ouR9cDCkwUgWLGZ3iT1OCD2qU6a87dSTHXoAPocKM5x0IxAVjpGskCeokerGAPrjhki+Y5pNOio0g9W7nvcC3pieS4cWB3AZtTeoBJUel8ULl449QhALrZpn4/wAwnrFwTbr6Tfw/hpealQszOSbmwXZbdbD7nDLK8NCi0A+gwZToAC+2KBqeRnpYX9/3GLWy9hNhP2E4MpKInviS5YsewGIBQIgAdPne/wArRgr8GSL2EYIWmqSeuKGqam3N8BJaIG09sQXIljuTJv2AjbB1J+lOmWO2o98enJ1B8RAJ6D+5wHUKFGjduY9hjqvHb8lMC0An+gGLcvToElTU1N1UH9zi7M5anTFqRPa/9sAuXNVKhsNX2H164uOXj42UnsJIxXVzFT/1HaNh2FsXZNEI7t6yAP74Dq+YLwNfKOg/T0xRSBY/FYflEn6zb53xfmOGECWPraAL9B/fHhrhECrGpjf26CcBZllbYGBg80ABLwB6/wCMIKniTQSpKJouTc/p6kD3OIt4jL6CCH/mllGmfQAtHtvGIrQLp6NPt/nHpy5O4P7+eF1Qoka6oSQCSxifQAj7YtHExMCVpqCS079sUfO/JMjTfEapK2Jv1/rg8CASbYW5hoJaZAG3rbGFCLnirHUCoG09cbenxA1KFMmTKA2neL7Y+YcQ4iWqgCD/AEx9H8PgHLUo5iqx9zONse01qSdU374HrSzleliffFmcfykkRPbtf74HyrkxNy5nEUZVIBAGwxcF2AxCml9sXtsT6YKDrkk6QLzf62x41Iidi2ofLBNOhBDE77+/TFZpEhiNib+2CKUy01SWkhRYT3vgtuvU7/pj2nRkWEDf/vFZo2MnUZO2KKmcbR7nFyZi2lVY9z7C33xwqoumRcycWf7gLkLpUDcnfv7DAe0qTQBETcn9MXrk+W9sUU+OC4QSRb0xJFZxeRgJhkUb7b4p/HMbIvzxYcmNO4jqemL8vl/p274AdaTH4z8sSzGdSlAVCztt2H9ziefqikvOy+Yfhpgge09bY+Uca8ZVxWZPOSWsxEkIO09ztb9cJNH1SlxlidJfy1G8QI/xg18/SZdKE1D1bpj4jn+MukAuHJIYmClx2m5F9yBtMXnDnI+NmkIrIW6tqYj5WE/TFymvpLZQAyEg+v8ATDCiIF3j2/6xh+G8XqOAWOonrB/T+mHYqhRNSppHqQu2+5xA7OgmdU/1+uKqqrMqDPfCilxpKhigdSjrsD3M9Rgtc/FiLjfcj9f1xA1ooNyTOLXoqo1wGbZR+/lhNU8RZdPjrAQNtp+Z/pjJ+I/9SSyH8GGGi5qaSAvYAHcneZPtF8a5oD8b5aoaywpZJk6YhqkwJ6wCT6AC3fFeRq1adJagUmpdV5rAXDHTI1MSDboFU32xjaGfepUZ6xZmPMWLQdrXn+/phhwjKmq01nYkiaSA3MTJ1GygRF+xPQTuxluMt4qqI+muQdUMSoJVBex1Hm6QR63xs8lmabqAApDXtF/Xe4x8xaslGmA9VGLnmVQwZCQIJUgQehOoz/xwdwbxKcnVWnWCslS4ZX1AD8rCJ73Xrbc3OM/TWmrty32xmuJZrSGiZJv8+2HWfqyYH0wgoKrPoqTGq4ETF7X64xFpdQyzGXQSJ3/WeoxsvDOeNKZY6SCdPra/z2wBleDtBNI6aYPNNzE2HvGDq4TVCAwAL9z1++KgzOVA1+4uD0xdlHiDv0wuVTUIUm+HeVogAd4wVdl0Mk79seZskCP5sXpj16YYiemCKwu0mAN8Sy+XkSzCOg+e8Y8zQGw3MYWZ2ahiSqr8pMbn09MAxzWaE6UvJjAFbMECxg9+wnpjyirIkIOeI1fu+LaKBYaoZt946YogqahqOr/2wLnaAgB2IUX07k73xbnOPLTHLcwYsSALXkbbjAGU4bVzB8yrVUJJMBbR77+uAnQ4lSHIoCwRYMC3pI9d8HUs45iBpUG5aZwrr+JcnQa1NGP5nAPt8U37dsL28UVM1raig0LZbQo7HUx5jadvnhg+gZHOUTBLAwTMEAD0OI57jS6S1Onqj4RJgnoTHTHzDIcMzFZyGqqwBuqORH/sV9L2PzxqM5xahk0mrUXVEU6YaZ/5sBsLbk/rijNeKOLVqRKqqCtWuWlRoGoKIJhQNlE9++MPUzJpOqU2VqoN3TSVFohJHSY19bxa5acT4tVzmaBUlQZCRaVEyxuO5PYThUuROorTcKCDqdtekAE3JVTFxGq4k743GRNLxGoBYU5f8zEA3Mncyfijp98S4Vx9mZuSn8LNIW8ja8g7xacVcV4eNFPy40aQGqmecmSzXvpBkbCe2J8GytM1NZYkIdcUVYsY2EQNIJO8+nrgLqXHKpeamle2khIMzsOUjexF7XxZm8/WDFzq0mwIJ6WH/Ebfy9LAHHZ3gDVHfy1Ot5by3UhlJvoW7F2ghiZAA+mJ0+B1Fp6EzICsT+UKCIGrVDlibfDcdtzgFFXiNQudNR+b/kSfQH7Y0dHxJnsqpo6lR9IMAKXEqLlunL3MiemBhlKWWKlzRqnS0aFcAb6XdnBE+gX6G+Kf91TRNCabGPM1hKkkg8yFl1KOYgAE9L3wFuV4q9WQ/lVHJVgz2Iju7kAA9R6C4wTm+I16hXz5CiyjfeTI0xNwTY/3wj4TXC1lYjVDA6CYDAXIJIMbdsfQ8gfxjNmKDOtNWlpFL+GFUQoX80xuAbTYm2F4IyGfy5WGKM0weY+vUEAkb/uYM8M8Qd6jrTQFVQkpALEWDBWab/Y7bRFHFa9I1WVkrVHZlBqMGZiSYWRvftb2tOKKWT/DuGVirkB1ZhpZAQWDRJiREEnrt2C/jvEqCgNBYsIuxASCCQOXeSesjqBMB9k+IUjklD8tOqx0Cn5XmKENyGZJaSAJEG/XCFvE9WkdBemuxD0qaSbWmRc/SNwcMMpxylnGP4hFClCCdIUqwAAqAovxRG9gLQdywaM1NZgCDhMOF1RmdKIajMemyg9WJsMNszXamBAGo7CL/LF+Q4+aRgkGowIA/l9fUz3xyjZvl6Jo0QjNzuZIHbFZpqRMYFo5V2J1MC3WOnp3OGLZYqvvGAHy2T1XHtPp1w2oUrn6YroELsLAYsyTSZnfBBQMWxErv0xN0O+PCeuKBMzTCxuWPbHhFjaTj2uJYXg/4xS76QTawPoNrD9MQSWixAHf9jHrZRRdjI2t94xVwl6taWJTa5kx7A4Z1qtNF0iCRYtvBPabTff1xQobLmIFIaexsPt1OKs3wyoadwQpgadUKPkLx9fnhrmeIMDpVZAX42kX9wNMeonrj53/AKkeLKieVS80tP8AFYr+Y38tEHVR8RJEG3Q3C3MZXJZeoz1HStVG6rqYAyLdtwBESdgMZviXG69aTASjJCU1ET1uJPTe9usYp4B4RzNeGJ8mmWksRzkdTB6+/VvTD7Of6f5dFDVsxmGEAADTJEg2EQQY2Ppi6hLSXNimyuWy9FSQ+kBOaBKmASW0mYuTB6XAiZhGKilSaoQ3M1SoXDRF4VBIABkXEgCT10NPw5lVpALRzNS5aGcjUTI2AUKD1iJ9YjB9DgVADlpGkYKkBjcaSIJ3IAPtIG8YujKZvOpUYM2pqs6CQRTWLmyagQLbsSDEkdMV8Qybuy28tRAVnrDobHRAqHa02EdhhzkuFpSI8qiQwJvcnaJv1vifD+AVv/wCdR/Nc+pMgySLTsMXQhp8MplqmqkaplQrl2QE3liqDWwO4PLaNycH1sicsyGkHphipaEqAKwMqQ5kgAxa57721eR8EVa1Qmq4ypWANSkk2nUojSPWTJM2AjFOd/0+rIya67VlmxCgRMyd2n2B9/Roz+V4ZUpjzxVNR4cKktIaAtyWIYcw2N7AgbYY8Jp0M9TKPWehmUok1CaUkkG76lhoiJWPpjT8E8LlJ+Nj0B/4m3wvK9rWvBGJ0f8AT3L6mcNmKWYIaCtQRf8AMB2n9MTTHzleE16yO1I06lOiZqVdWkXsCTUCmDEWE2Fp3fvwNdRzOaywXmGvyuamZICNS0NCtIOpW69RtgjiXhby2NOv5VUJvMq1QEydPMFNS24IjaWGLc3x7OZZQhytDJ04/hqVAYBfh+JmvBNyD1E4vYzXiDhIoyIIGpuYzpcQumCRvp+K5Ez6Y0vAuA5dcmlWkG1aVNUib3MydMQCRYdADeMA5PjC1qoTNw2kckgaCOhAsFB7gCcanhcuho5WqgBBDrF1bSNBImRpaLixgA4lpAXh/wAPnLV6uYBm6rCqtjp5iCwMTJFiMJsx4QrZ3NVhSRSS4LOzRCkdNNyekQBbe+NtxBRSTXmXo0goZV+IajsJiYJG5j8wjbCrN+HhmAlXLZiqjsNS6CIYALHmRdubpI+oxJarE+Nf9PqmUYOgLUTYvOzdiDcA9CZnvhLSylZFMJVCkSSAwW2xmII6zj7DwV/w4FLO1MxUqMhqMzXpiwGlQXJkRuB74ztTwrV8l3SEBYtTD1Wp8s6gSrSCxF9+UR1NtzyZw8ylQVDr0iwtMfLCzM5EameATNiB/XGiymVCLpUAYp/DlSAxEdBvjk2jwehCibk3M4Y5mjMe+PMuO2LzT1SRggdjaMWZaj1xOjTn198WKpGKJxA98V1Klj0AxZUwLmVsAcAKxgiCJO07fXpjzO5Enfb+u5ODaeXmVtsL4k1NYMXO5t+422xAEsKoET0ntft2jCDxl4rbJ00ZEDO5ZVYkchtfRHc27x06vOLcRWmkg82+mPrfaALnA/lUs3l2aosBgGkEht/4cjYkmIJEX3ONQfOOKeIMy+ihSzFStXqs6sh+FZspFgI0amIIIWxmbY1PAfCFLKLf+LXP/kqsCST1CzcL+sXxHwRwMl6ucqhfMqFwsdtUk2neB8gMaSnlRJJ67z+vyxKBqbyYRdrktcDt7nElyiIfMe7G20n2ANgMdms+qkJaTLG97R+79sQI8wLpSdR/OSLQTPc2G0dcAJmPEFINpCaj1uLYErcdozGg9CxEaV7amEgThqtOnScCsVU7CnSQkn1MAsLDrGI5ill2dWfLZkoDsQGkjbl1Gx7s3Tbri4FeV4lRJP5QeszPbGgycAKyOFM9bavQT09sUZPieSqNoDMrTJp1qTId4Ak2iSAIJwyPBsuQAjKh/KpEDrtbacQCZzP1DysQQd7fbFb5JSIWYMEgGOu/1wzy/DWpi+j2BmPrjszRYiSrR3A/YwCDNZ+plwAjkozCfiJF95M/phPxHxU/nL5hZRvq0sY3Bulm6CIn7Tsc1wWnXplGQsrC4Mg/9+2EX/0jUyx/gk1Um6ObgdYfcW6GR7YBJneK/iaGl2SrFSzq3wzcKVI1Wg8pg2scZmtwoHUuqqWg8kXMC1mINz74+i8OpUhVLChFRgVbWsGLgrK9CRImYgRhb4m8J0kSrmJpI2yUyx1Mdhpab79unTG5UwVwbwvls7kwyQKgRQyK5VUcCOYfFEnrJOMu3hnM5KvTYOgbWNDAyBMm+oAzF9jEXjC7NVKtF1qajT18jeWSZECfQgk7dY64+lcC4umcZUrsWqKgINOGUxuxGlSjTMr0+uHQ9qVXz+TenV0rUAlWgCSCCW09QY6RPbBHCsjUpGm/wU0hCymC5YgTpKwE1tALSbTbDReG+ZSD5dtSxKkSJ9DbGT4nmM3UZstVpqqvqQIh1WjVqLNadUQtjuegxhQ/+qrVPPp1QK1NKYX+KJIJPMNB1BZB7Yb8K46lfKrXbL1pSedwjFnBF0EhnJIkDuOsHGb4b4aUUauXrrWRnJqCTIVUlaY3ILHSTFjsL4G/2fMqtOiGdHpklVYaAA3NMhiSfZR1mcb4zGW0pksLn6YNooCBMTiwUyAOUgdzA+2LKNO1hb+uObTsukTj16oG2LZtipgOmKPKdS+2LwZwOtG8g+4OJrTE2MjAeol/6YjmcvIwQqHoZxNkPUXOABo0nUWJIOAMxmf4m/NYQbajeBHyj5Yca43EDAdXggZ/MB5xBAHbp9xgEiKhq1ab1JrHQ1QMICKbqFG3Yf8A8zhX4v4t5gXK5cganEMrDpOs2PNpsJ+EttOmce8SQ5YuPLpValdtVQP/ABAFB5CUEkvLTpi+0jAvh3w1Oaaq8aUGmkgnlVr6yOhbsNvsKNxwzJCnTRFEKqhR7AAYlm8uI+2/9MF5UyI/ZxOso0/4/YxBiWSktRi1Qcq3JiFnYE9yI/zimrxCq6slAhSSqLUeWElhqZYPYTHaL7jDfP8AAzqkMyjeFvJ5jJHXf2thPS8LVVUxWqLLFiCLn3giD6jFGp4FwqnQQKZZzdnO5nvb6KMOkyiG8Egfmv8AYE4zfDM9mCVRwahJu7ATHoALn5nD6rUC1FTlVgutr/CCTAI9cB7X4fTYRpDerAfs4QZ/KPl5NNBpEDTAhZ67bbX6CcPRnOpWR++uK2aSZ5Rueto9sQB5HiYIVtRaQJBi3sZ5hOHQqAiZj/if7HGTzXFaaVVCUl0g2BA1bE6hc2LGe+HVLOa1YlpM7dMA1QJFoM+pxMUF7yflgCjTgyMEhov/AGwFGc4UrXKgxseuFn+zUl5XRSkzpIET3HrOHoqjAudpBwR8r9v74DO5rhtJKu0O9+dT0AvtBgQMZji3h6pl665jLTN6jKJ2n6Dt6dI6bTiqny2XmPIQlzY9G7WMYXDj7MVFFZ0pFQPY6rCSCIMXPQGd8WXAgzb6UWrkxWp1GAaopq2BsLKxLEX+ImTE+uCuG8UrvlaWZd6Z8uu7ELFqYBADG2kyBbVJBHWMEeLvDmXQLUYx5ri6kkn5bDpe2/yxSnFsucnmKLRQ0CWpBP8AyRADnprY6ZkgkgX2xe0a9M5Sr0RU81VUrJNF4Nhqix1SOoE7YxHiPgaUCucp1KlRXIdi7lt/hBnS7D0ntOAvBOSqJW8tcyENSmSKLDUDOq5hgFI5WgzNxh3xOo/DsvTy9aayVCxZmIIW/KFkct+aGLenXDq8DY1SrfCCB6b/ADJ/THVVKi1/30wOuYncQBsBi9K5AkAAepn3udsZVWqlt98etR67YnRqkknTv9sXJc2kjp/0MAqrKxuBf2xGlX1WjS2Gr5UmTG2+B61AMOYX/mG+A8ytQ7b+2CZPX74UGpoO+rBVLNdvucAUaUGQb9P84U57NVabalBY+hFj6G8j93w1GbJ3H2xMwe+A+e8SrvmKqtVy4V4/Pr0sROlXZV5BBMTyy0EiTifhrjTzUVsuaYprLORy6RcmWiR2AJP6421bhobv7qzD9DgX/ZSkspYkd3c/qYjF0TyGdQwwqLoI1apFgRIMHphjTrrUG632KsCp+n1tPyxmKHhl1bUCqLMlLaSSZJIteZ2++J5jhLqx0U6aieoAQjv8N/riDRU9SGCLdxcfI4Mq1kCyygx1Y6fvscYqmmYAYB2HYkgKDssA3j2k4iFYUy1Z5gkk9T2F8A54n4pZQRQVdcQCq2E7Sx3+2F34+llwfPcl2OplBBZj3a9h6f8AeMXn+NxLUlUG/NBJn/5Rze2Bsrw6q5l0bmIJAWXJO+omyCJNzPoMa/FNb1fGS1AAtPTNpIiB0Marn0BPrimn4gMtoVoIAmSJ6GADdjc79N74hlOD6ArNMgHQJtefywAO/wDXu1yGUpLLfEAdQHSYgEnc/wDeJwruA5FWWHpaUW45eb3t19TPvhsjpHJtAjYe++KKmbDDSNrz27Ae2OoUtMWFtpj+o/TEBxQkARjlplRYj5HA1aqbCwnpO/c+2K6RBIuSBuQYwBt4sDPfHlWkwv0/c4mBBKjcfT64XcRzyorAvLkHTEm4Foj74g8z+aVaZWowUSLtss9ZHvgHidNKNHzKcuqrqlNB1z8PrHWRcxidLh5qKCV8wU/jO2o72m4/e+MtX4lladOsiUhTDK+pSNRDzyc8mZJgAesAYsgacA4gr0amZqqT5N1QMGMKDpCqIhSTPX3JwDl/D/4nLvUWm4r1DJDEwWn80GBA2NiPrgbh2VTh9Ck2Z/g161QMwbWYTcswVtJ0/wAu09DGNXxDxXlsvTV5FXUNShSRqB2MG0RsSO+NfEYbLeCq1OqlWrSaxBALDTv8TuDIQDoACxtaDhR4s8T5jNN5dapASYUCwPsOvvjf8XztHP0CxpurSNGoqNRG3WSIMwAO/WcfM+O5JaNdaVM+ZUIJKgSRMQDp9P3fGvG88pX2h6ukXv8ALHvnAxddrDBHmqeo+RGKnyYJlZB9IP6Y5Nh7ubKYHUnf+wxE0XvLlPbYYJDgWNv36xiZoSBOCBBxDyxpFQk9QD/TF+WzZNiGA72jEXyF+XSD+9/XAOYqsnxRHdZj1tgHACEc4+gH64FbIUyTBItuB+sYApV131Ee0x/SDgpOKwfhDes39LYon+CcdmHcG/3wLV8wXUNMgBNj7npg0ZwN8SxPW3649OZE3le0Sf1GAXLxR11B1IjciT17i2I/7+o6tNrEEG+09b9BhsiSPjETu1o+uKqvCaFS5LOSTu3cRYb7W9sOApbjqQdQCz11Efrj3/fEpAn8QU9CNQ+jC3yweeD5RSFAACXmbA+nUt69MQTheUQSF1KZjVffqNR6gDDgIs548QggfxfQKYHzAtPvfCSv+KzQtTZUsVpomnfYmwX7+vXG9zCUwo009KSDcAA7wTH6Yp/EFuo0yOUT06Exa/T9N8XUZvKeGKovU0rpiAKpJ7QWAkH2g+uH2X4UqJLMEkzHYe8yST6zi3SbzddoAsesQL4JpcOdhqZem0CB0i+2AFZyYA5mk3MREf5xNcnMSRba0fb++GacLIPQWv6e/bF1PLDeSfb/ADAxFBpCCYLdhYA/PEcxnHCksAijbSJ+pP8AbBdZViWaABsLnCLiZWpUp0uYI7sXE7pTGq8fDJA37xGAtr5hncIjLaHdoNwOkjriyjWHlyVZS5J1ajBE9SIgW+eF+Rrecsq2nVUqEsV35o0qTY8vXF6ZldGgwNJcT3gmY+m3tgLMxUsSGYNYgW7CRedwMe57MaGV0RKrREna/wDnt0wrOcarT0LeQht+UEiL/wAx7XjC6txt8ktSkXQywUM0Ei3Q/wAoGGC/xDx0qQAoW41AGA11PMSZiR06G+K6udcnzhSNOsakIjBGRzMr1GygjUPcHCbI8MVlpZnMpUFNqm/NcCYflgxMdcaTMcYI4glT8RSei1lEEszFPhgbNFz2BvBxpHnGM/k81l1r1aQ8ymSqIAxGuNjrVVcBr7MJieuMbluF1atU/iK3laYJL3OotAWJ1avSMPuPZoZrM/ElNQdMqHLMAPhUyCqzaVA39sOOKcHp0aSFaIJJVmcIZm3wgmTAA5nMAXN924jIcSzjB1oZaoGNRlQO/M8kqC2kEgWFgPt03fEMueG5L+GlMuxg1CqAsTMtAABY9vfC2pluHiqMwzO9YSAusG9h8KW0gbAAm+LOH8VzGezTQ3/2tK0BUuxXlG0hfU2t9CjKfEQYPQ7QAP1i+CaObQ/n+RK2xkavEqTM0DUygM2iCL2aDKkqhFzYCxwZls3R1Koq1AzGNO4mJIOqTYETHpfGcVrTmDHxEj1v+mKBUI6nCJqrAx/Fbr/CSAAP5mYlp6QBfFj8UamebMUlXpTglt9rkknAPBV9o/fQYqZA19vcz7W2GFg4kxBK0xUH/HlPrZ2WB9fWMV5ni1NY1oxsSdB1RHU6Zi/We2AOfIgmbCBEg3Pf5Yg2SYX1G83MSBFoG3f64A/G0Y1eboG147ejEgx17YIpZwSedTFwOZfaZtGAuTWJ0iJNixPp0iw9sSp1i3wlo7xvJ9gI32x6jsd4v/69thi4i+3aJHp7/LATQMN2kyNwP36nF5abwB0kCJ6e2KVUC/X9+u5OLNf2Hof2dsB4yCxIk+5+/fEtAmdP7+fT0x5TrXJJAA7xsDuTtj1c5+bSTNlGxPaAY33wEmUsZO/fHnlgXg9hJ/p/jHPUJaCIUb+p6KL/AFxJWO5IH9/X9MB6rkDtO9o/7xY+ac9ftb/vEPMB6+2PVuJvH0wHCsep+WI1HJuf31236YhXzKqpIPa0Hr1hQScACtqOphMMwVQBpXYCd5bfmGwNhvgDK1SSAdQJNoIBNiQve8e1t+mFlaq6+WlNQFC1PMcWGwZxYdCYk9fnJZqgLqEmxNrCTaIJm3e2AeLVDSHlq4VmktCM7KNIuALAkwJYxsb4qA8zxZBVytJWLNZVkEC4HMVgdB09ScVDPB6tOoah8g69SnWBJJBWVsxLAGDY/LEMzmzRo6wjitVVqdCm3M6pvrNpLHUd7X9MQ4voB1V807IjQlEBaQDiJ1MrfEBPQSQe2KKqOUanVdQYSiC1RZYM+o2C8wsJBkkCYgbYj5zUlp5ulSU0hqVkaDOmASWN7nbt23xPj7CtVCZd3dq5FiWuB/wCg6fX1wItdaNJMvT5mUlmappMuewEqAIET9R1IO4jmlzuYpIurTVAJoltOggHVJC8vwzYCZExsQ85SqZfzCIAUGmpAJ07FxTJ2mwJEE9YwRwLgitU/EVGJqMW8pVJGwOqqSAbEzHTqJ3wbnMsyUXd1ChJKIwLC4sxOmWuT1j22wCr/TmvNarWaizLSX/yQxC9SBe5NrAYb8V4tms4KgCaUTTIZAsSJi95j1mcV/6c8XpJRzAeSVuRpkEsYAUAbliBH9MWvxHMUmGqmdLGDSYQNLSV1MAQG2H198L2vpnaXCKhrK7MD5cHQjX09hpPLh34bqplhVrsUNdmLMi1CNKgwAQu/wAjc74aeI+FpSpebWRXU3NMFlEmIB0wzAR+YgdL4zvibUmSQ0qBSk+kkrqKwQCpbqTJIlicJzwnRPoYUy9GiFPwgq0wpEsBqEmQAST7QbjBNTNmopFZWUMoQqaryxDKWIVZ0Uxp20i+22I8SzTry00MqIaoehiCViLC+3ygRgenkERgagNR+zWj3UEkwYAEgWBvgpwlPWJUVKZ2EssDlVVlVIIZdQJiGuLXjBbNVARvPgghX1g7aTOhXBZSSpnqZ9MZ+tXZNKjVO2mWbZywAqFQidLgE9Sw6+IzgnmqJqALAVS1yQBLMBBv1gGIFxOAaZjOc6ag9Snp1A1Nmgb6WuFkwI09LGbcuYdwzCm+kC7aqYWegLVkBCyIACi4PxHFI4YumalR2JE6bteT+VSUN+5aSQBe2JeQwaFFN2p3hm1MpWZ1DTywIsNFzud8QXcPQawwSXaykU/N0iLmVVBe95iO/UwZOo8K3mLMszLSpoog25gxIO0AfcRgJsxpI89i0CFpU7ADa6ipAMCSYt63OL0ZGYxl6SinuHmVB2LGY7wsG25GAZcPAPNFRpkQWJMSd9IiepEmLDfBT1naITShIuXGva50ibDaJne2E6Z1DUAOaqzqny6UrT35ZIhr7/FJH3Y5DMIGZVarIDXbzGETICh2L7TfTfuehTJsp/IwG9zeD6Db9nEaeUfqxgEiDaegO5mbn+mBK3EtMEsyyCICMWBmJ5pgC8Ta8+1xzjAc0pJPxEFiJEQFJEwR9u+IDFBI6uZ2iF+pAnfscXLS32Pa/wAjBwrq8SXSWCuQOrEgH4rhog3ERtfAQ8UqVBAczC8oETALAdx/ybTvPsGipWjUVm+0gASYAHoPbFnL1gk36d/30wgy9VneV8sEzeGbSF0gSxtvIgWm8mDjw5tQSDXpF7BiNJPxJpJ0gEAAtYkgTJnAaDzSx5QI9j6RB+H09fTFNXNUzDPUUCJ6mxbSPhA3NoHyxneIZ2jrCVq7PJslLVB7AhXJO2199hj2pxSVhaZ0gg0woUAKsaRofUWuPiKgAmAbSLiHGczOlJp0XdpETCiZuYZpgDqB8zirO8TSm6/xlSmkygVTMJsDFo3wiGaNRvirO8sw8w+WtjuACp23Y73joDdwPiNI13VdNVqSyGVoW4GvQDJLFzdixMLYYYaaO7MlSqJQAhZ8vU8GP5yYiZ0j1JjCytmzTaq2X8yuaQAZmdruw/lF3YbbdhsIIuSYebXJrlUWmQwqAtBY3AHmamaRdibnp0C7JUKSjVSkuZLVKpiFmx0pPadIC9DffFxB9NalKqlV3avUq0wrUlQgjUs6LbRBheU298D5tvwtIMaK0WqPKB5Ljl0l2aWIPYBjAaN96hmaKsGps7FGOgyVDNbqWDBf+Ign7Y9/CV3rCsVDinMQA6yJ35rke/tOAK41nRlZ/DlFlQKla2osRJChpamoFo7j54q4NSpZYfiM0YO6JALG24FwtjudvecUcEQVn1tUTzaTylJzpBt0tcmowsL8o23HvirIV62dK6XrAaGKCJCmBEGYBv3xf4GHFKZevRd6YFFimsVCscxkKQDJMCYvbDziWYXMZl8toIVKZKgE3iAYAsTfczjPcdzyZnOJl2bRTpjQIK6VOm5nvqhfkL4N8ecLKtQNJT5gUA8ywALLLbbg/wDZjEGYy3hquWZhppUVZpqVHAA0sBFt2mbemGXiTxMM3maCUSjiUCqeVXYtB1H19PaL4L8X5nNfhKNDyYpMqQE1szMR15bXO0EzjRVjSyml3WkgqhP4dVjKhYFlRDq6kEgGZv2u+x54tzVemKYel5tJoDU1tMe14t1EYs4TxJE5BqPINCAu2hfZRpkbdSTgZuJfjwSuoUwdKjQdMgWILG4B3One3tjq3GPIdqZruukkHyICmOhO7T3OMybwumHFctSyg0HMIKkaiTG0wNV5dgFMINjeO6bI8Yy1QuQxTQrEPUQ/xYU8ohpEG8SCdz2w58R8Ho16qrXqlFGl4AOo6oMCdpBiPQ2gWvaMvoo8PoIpAAqZhgXAm4piRLVGMHSBPsATgIZPJvyLAcNSUs0gAMeYIFHIigMWiNlv6h8T4TUWkH1AAwE3USRciSDFtI3Z4klVkYp/3DOVEcrpZi7UlCBQCxHMSSvMo7fCTLHlUAsqFdcoEL68xUYgI2ovrqERVcDYKsqmqduUdyGVrcMq0lLkW/NUa1phY/l1CYEyR0UNGPNbqwCoy6VVydLKQNw0RbUfhB3Jvtbc5yvUr1BlqPlLVRkeq0ajTAF55TTVxNh/x6WwsqcUpK9epUYvTpOQi/8A7nIXUxJ3IEDTaF0jc3uhRl81UDEA2EE8wsYuTfUwAEyLbSTYYGr5ypUMFiyg6QragATvCgECY7TtHfG1Wm1ZCCpoauZifjAPNIkSGNxYdDFzatuFoF1LpSmSBqJEiSBZurMQQWPtsJxNGSppIYikjNeWRVK7GIB9bEi52mLYuHFnp/8AkD6GM6QG0WEDSCwJjSFhpABNiQMNm4PTzLkUqwVRYmRJiADB6bgW9ZAjEP8A6TpU3ANV6lQksx7LvzkCBMdekmMXQsXjFSKmmhRHmFriRqsQx0moCxg7AdpxOn4hqkaYiYTVS0gbiY08rNsNyq9BOKhxXRmlpeYaSBiGqBeaoNU2EEX7n6zjQ8UbzYt5CCdL1PLEt/MVgu0fygjaNzYhKCTrYo5MamZatxvB5WWwvANrkmcMFSo7U0o0WnTBqMX0IGFxrUkEaTEL2seuL8wzgR5JbL0hqYM5GtpkFiPiZoDHeNsU5LN5zMtU0oBI/gFgo0c0NpDSxtILdIA64KKqcMBA83M0hTTdWsOhlkBvMiA5i4scdxDL5emtFGFN/NBIayqqkghuVhOq8adyANhhNxTw29CWrhTUZgRpDOWY3lg5Ije0RPS04s4bwdqt2Wo0/FV8sybEwpMwoi7fmMARgi6tm8ogNREZRzSlN4MEwoapcXH5VkbjoThhluNqtI1PwrU9dqWoMxI02csRdZgBV07HpcIuIUKKqqVamq4Gig1Md/ie9/QTE98HZk08vTTMPrcssIC4YiCYEkRAQLJvvtc4A/OeKazaaWXQJA2ZVYkgcxJI0oBed/fApq+crF3L1pKKFKBVBICyU2M30r6ST0vyHHPPTTlqRRQBqqaNRA3ZaYNnqdyYUE3uQMV8QoV0qp5KuDUNMS57MGgFdp3b2scB3D/BTlNT1YkxpUTF4G7XJEnaB8sALm6KV2oujNOoGoWGwE2GoAbXv1j0xZxPxS+YzVH8MhHl/wAMBC0GfiJ0yVBG+8DvvjS5Kll61avVV0KUhSSozsSAqqCxE9ARpG4Jk9sPozviThRr06T5Siy01pkldMFZNtV4DMOaOgiemK+DcKq0stU88GgtQgByZaIJgIp+KYNyAOvQYZ1/GNWrmCMpSqVaNMqkL+YsbkrbU0dCdKgScHeJuAnMU3qur0iqFuZy0QdoFlkXjaRvhvoKchTFXNh8vqlPgsplpszsU0jVA2k9JO+LszWzORzdTMVTRmsp1qLzPwqAbg2F2gb74oymayjpRyYq1EoCHq1TCMzXMTcxJ/Lioxma7UACiFgtC41Quo6pMuZBZiYuTvbASTw8FyrVswRTrZirC0zAhFLWF5BPxEi9x64tbj7Vc1Sv59VVIREB0U7QXJvJF7kdR1xLjOfWhXr+bUdqnleWi+WgglbFnZmcwG/X0hN4J8TDJ1KruoZWXYRqkGwBOw7/AC32xc2aa23GGzIy8JU1RCcrMahIgkE7mAb++MBxChXqAM4qVGMBVOon0Fx79bR0kTuqPFWzGTarTJpVmIUkQVW4DGE1H0luvQRYnwmwSmfxDhq8MY8wu7XgEqVlNgNNxb3xJcOw3hHKV6OWc1KXkK06KUhul2ky0/8Ayj0GPlufdlzGpgDzzzXBv17jH2k1s07anoo6idKBgJE77m++8Yz3GM1Tp1tb5d6bWAvTt2PLMYePlhYJ4jXy6ZukHZZ1cpcSdZVSuwJNrBjadVzfCPiNFsxWqM1XS66ypV2k0wYOldPJT32lm9jOC87nMumWp1lRqzUKIOXlgzAmwDAdEBuSO8DrhYlJ0zS0NdJalRQ9ao5lUUU/gTVESNybkn0vFR8/NVKrqi1FosFVnpC52D6WOnnYkLqEDShiZw44jxoUG8uj5bZgJHIZXLIq3LM3LrBkzHuNgSuIcXbL0YplMwF/NScg01JPNUEzfbUYBi4757heSrNlS1JKLU80VWGDnlWNS6hNi3LLfCPXAF+HuHCtllpJXXSC1R2T4qtQmNRYwdIJgSBLAmOXDujlqSU6aUnRSWIUKJGqCF9LNLXiSJvhZw/hRy5VSDpDBkQFaRJUnSo1SzkqwQdizEGYlp/tQNam4pIqhJqAkNpYhhpBX8yyRqjawE4lC3i3DaqaMvRqaIk16sKGqEgzqcm255QD6kkRhTnfDlSsppZczpcaSdQRdwYcn+I1/ivYHYaRhnxStksszMKK5h1YeYiyfKVhzMx0kTA2v8hOKfFHiymoRKNN6hq01cMtRkAVjAVFFwTMQIuRM4s0LafgCotQJln8x9LCtXnkVienNdh/XcHa+n4Z/BsiljW806SqEyRsRqGoIu2rruB2wxzHA8qJ0ZkUioKRrXSgaDUp6WtqFmY7yBPXC/g9F1BNMjLZY6lSo7KK2YAmSrPdNRi9NRANpMYoJYUj5DeRRJAJ5JABBIAgSSBpIG5ME2jF1fi+UQF2Wl5qwB5ijTYn4EUljB9o35sH5nKKRRFWtSoVYGkLCwLTZm1HYKSOgi+B+M5HIUXVqtPzaiiDYKLSZVLBjPYESbnECp/E3nZlQWd0Rb6KZEz+VaV+eTp1M3fb4sMeIZVmeGrVFaV/+2y7guDA/wDI5uYHUmBJgDA4aqq1Gy3mUBVIAAS/wjSZChkUX2k83xCTEchw5xQNOmHTzSfNYprq1haYJI0gkdDAkwWwAmT4H5+ZfzUqV9AHw1Cyo02ps27tp5jpNtvXDLiPBXquBWqIlJQdFMsUB/mgatTGBEJNpkkk46hwOplSDUzDVVFhl6ZAJYnZrxBIuLfOJNfF+aqozNSjl2c6XUlSQDARJKzbcqRAkdBios4nRydChqqOtWmdCaaIAAWTYE9iBy6psPfBFTiOTq5f8Q9NhToiFo1ERdRuAFDdALkr7d8LX4C9OsKSVUq16d2tJpA/CiAKVTVKjlE7T0GKM/wVKCh89mKlJjtSo6WrMdyXqMNXbeI9cBbk/EOeZiyZc6GXQlPQqqgIlTci0GeY3nEeD+Hqq1QM07KXEaNRKBfzF6vwk6RZUaBsSLYor+MsxpFPLUvIVJnSrVKkkn42YSH6mO+F/EeL52rHJmBTRQrNUno0EmoUEczbDbti4HuZ8V0aGXq5akgrCWioyqqhTABgH+KZuD15cBcFU1KC08tQIR2alWrIqeY4JDQxM6VGqYDHtaMFcZyuV0F8xZzDJBruGhRy64QRMyB1uTNsZscRq1aWimqJSXlgAxJvbUS2oxJg7C+ERpUC0KJy1OtFMkM7sq62cG+0Hy5AAGok+wOGfGvEyZqgV01FVWHKHCqY3nlBa/QE7dMYzjmdouQtNYAAkgBZMAfCBbqbk774GfiBpIKdiGAM9fYGxAnoL4YaY0aLmQEppMQ7LNh2szuQCQAARcX7lcMNKjDjzRmJPmVTTDtBmdAaoFSwiWUtvtthLnc7dQFYkgSvUntAEk7dPljT1qWjK0pqU6JgM5cKSs/kRNBcsFNzA+mFFOYFCtEU3AmWeq8ubyzMwEAX6/8AdVfIUnB8pfLpNbVo0+YLWUiCwMHmLAdb2wv8xRNRKbVxqAXVGmZsAhmWm8bAASOuDg9y2YpHWY5OaWMagCQYXa46ekDAMuFeIitHy/4a5akQLJYmfhkkEt6cx+025ziaunmFWpUyYQuGJsZayhJnTAJ2nfphd+EqvTVwhlQ2kKpKoI6GBTG5vMbQDua+GZjKVYXOsVRWExDFoNlYgfD6L33viYqdLxmEcMFk9wQBczsqqD85Prjx6L8RqalqUxHcwAOsbTtODquSyGcrinlqa0qa3Z7JO9gs7dTYn2wb4iytPIqqUdB1JB31ETaSGMif6Ww+djJ+C6sNUpxykrHdecSQRfUQIn2MWjBdbj4ahXqVKcsGSrKtBnzSjKSytKHywYPc747HYvtPQXxTxNjnlReRFWjyqWE6kBOxgQGK26T3xo/Dvg7UjMmYqUxq5VBJUA3iNUkz1ke2Ox2M3iLC7MMtetVWorM+XpUnFQu0tdVAMEH80zO49cC5ynUTMecKreYrAE35tUnqSYAERNwcdjsaGhrCotGvU/EVtQpDMPBQawV5acaIVVA3Fz7WwDlvE5XJUq6UkFZ2KCo3MVGkmRtfb0ttjsdiDO1/EX4ZDQahRrsTr8yqsmTJJIBuZmPfriupSZqbZ6tUepML5YYrcqCJcGdAj4VA2F8eY7GkE8C4Uc1XWs1V0duqQICqAAp3UabDtjVUvC9HL6G0+bUrVUph6vME1FuYKfiYAbsdzftjsdjNqneYyi0c3lqbaqpriqSzN8OnTACiwFzb/MgeIfEj0sstaiBTH4ipQZbnUFLKDqEFTyzbv1x2OxIrEZni2jOiklNVprVWmVAEtqe7ao1apuDPbfrrOI6KieZl6a5at5po+aFVmgLLX0qQWFpF/UycdjsWow/HOOPTzTtSmm2qGYMdTQepEQLCwwRU4ZRp5xVqK9VDSFQgvBLMCbkLsPv9sdjsaQfxXxOuVaMrl0pVHp81XU5PMZ5VnSIgRYx07Y7wqauZFeo9Zy6Uy0sWMwpt8Q6959hjsdiXiE7Zs1GerpZi1iZN+k7G2KG4idOhJVLEiZk9yYE47HY0izWWUSdoFoGDUlaYKHSSLkfFZojVuB1gR88djsBTlc75LOQoLBbFrxPWNj85xreC5zkosVBZiqsxkmGBbkk6U7WG20Y7HYz5LDvxVwehlqdM06YHYAxdjE+v72wdwPLoxRGXUSWJLX2VenaDAEwIx2Oxj00L8Q5Y1qgy5bTR3ZQBzGJE/P8ATC7xF4YyeWyzVUyyFkNpJIkjeNrE7emPcdhO4V8jfPspLA3mT9car/ea1ShDvqUxuqyPi2aLCw/vjsdjr59seL//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32" name="Picture 8" descr="http://eoimages.gsfc.nasa.gov/images/imagerecords/13000/13292/terra_iceland_05jun04_250m.jpg"/>
          <p:cNvPicPr>
            <a:picLocks noChangeAspect="1" noChangeArrowheads="1"/>
          </p:cNvPicPr>
          <p:nvPr/>
        </p:nvPicPr>
        <p:blipFill>
          <a:blip r:embed="rId3" cstate="print"/>
          <a:srcRect/>
          <a:stretch>
            <a:fillRect/>
          </a:stretch>
        </p:blipFill>
        <p:spPr bwMode="auto">
          <a:xfrm>
            <a:off x="18769012" y="-26441400"/>
            <a:ext cx="14630399" cy="14630400"/>
          </a:xfrm>
          <a:prstGeom prst="rect">
            <a:avLst/>
          </a:prstGeom>
          <a:noFill/>
        </p:spPr>
      </p:pic>
      <p:pic>
        <p:nvPicPr>
          <p:cNvPr id="19458" name="Picture 2" descr="C:\Users\Student\AppData\Local\Microsoft\Windows\Temporary Internet Files\Content.IE5\4Y9MMTK3\MM900288928[1].gif"/>
          <p:cNvPicPr>
            <a:picLocks noChangeAspect="1" noChangeArrowheads="1" noCrop="1"/>
          </p:cNvPicPr>
          <p:nvPr/>
        </p:nvPicPr>
        <p:blipFill>
          <a:blip r:embed="rId4" cstate="print"/>
          <a:srcRect/>
          <a:stretch>
            <a:fillRect/>
          </a:stretch>
        </p:blipFill>
        <p:spPr bwMode="auto">
          <a:xfrm rot="909154">
            <a:off x="6694818" y="4509595"/>
            <a:ext cx="2213794" cy="2095500"/>
          </a:xfrm>
          <a:prstGeom prst="rect">
            <a:avLst/>
          </a:prstGeom>
          <a:noFill/>
        </p:spPr>
      </p:pic>
    </p:spTree>
    <p:extLst>
      <p:ext uri="{BB962C8B-B14F-4D97-AF65-F5344CB8AC3E}">
        <p14:creationId xmlns:p14="http://schemas.microsoft.com/office/powerpoint/2010/main" val="1477194846"/>
      </p:ext>
    </p:extLst>
  </p:cSld>
  <p:clrMapOvr>
    <a:masterClrMapping/>
  </p:clrMapOvr>
  <p:transition>
    <p:pull dir="l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TotalTime>
  <Words>683</Words>
  <Application>Microsoft Office PowerPoint</Application>
  <PresentationFormat>On-screen Show (4:3)</PresentationFormat>
  <Paragraphs>82</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Learning Objective: 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          Standards: PS 2.2l 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vt:lpstr>
      <vt:lpstr>Learning Objective: 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          Standards: PS 2.2l 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vt:lpstr>
      <vt:lpstr>Learning Objective: 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          Standards: PS 2.2l 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vt:lpstr>
      <vt:lpstr>Learning Objective: 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          Standards: PS 2.2l 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vt:lpstr>
      <vt:lpstr>Learning Objective: 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          Standards: PS 2.2l 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vt:lpstr>
      <vt:lpstr>Learning Objective: 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          Standards: PS 2.2l 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vt:lpstr>
      <vt:lpstr>Learning Objective: 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          Standards: PS 2.2l 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vt:lpstr>
    </vt:vector>
  </TitlesOfParts>
  <Company>Molloy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Objective: After the completion of a Word Splash activity on air masses, the students will demonstrate their understanding of the content by labeling and explaining the different air masses that affect weather in the United States, by labeling and explaining at least four out of six air masses correctly.          Standards: PS 2.2l Air masses form when air remains nearly stationary over a large section of Earth’s surface and takes on the conditions of temperature and humidity from that location.  Weather conditions at a location are determined primarily by temperature, humidity, and pressure of air masses over that location.</dc:title>
  <dc:creator>Kaleigh</dc:creator>
  <cp:lastModifiedBy>Kaleigh</cp:lastModifiedBy>
  <cp:revision>9</cp:revision>
  <dcterms:created xsi:type="dcterms:W3CDTF">2013-01-31T11:48:36Z</dcterms:created>
  <dcterms:modified xsi:type="dcterms:W3CDTF">2013-03-16T01:02:05Z</dcterms:modified>
</cp:coreProperties>
</file>