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662E20AF-310C-4076-AC96-D10DDEDDEC70}" type="datetimeFigureOut">
              <a:rPr lang="en-US" smtClean="0"/>
              <a:t>11/21/2012</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8DAC2EE-52F2-4552-96DB-8948A3B41E0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E20AF-310C-4076-AC96-D10DDEDDEC70}" type="datetimeFigureOut">
              <a:rPr lang="en-US" smtClean="0"/>
              <a:t>11/21/2012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2EE-52F2-4552-96DB-8948A3B41E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E20AF-310C-4076-AC96-D10DDEDDEC70}" type="datetimeFigureOut">
              <a:rPr lang="en-US" smtClean="0"/>
              <a:t>11/21/2012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2EE-52F2-4552-96DB-8948A3B41E0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E20AF-310C-4076-AC96-D10DDEDDEC70}" type="datetimeFigureOut">
              <a:rPr lang="en-US" smtClean="0"/>
              <a:t>11/21/2012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2EE-52F2-4552-96DB-8948A3B41E0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2E20AF-310C-4076-AC96-D10DDEDDEC70}" type="datetimeFigureOut">
              <a:rPr lang="en-US" smtClean="0"/>
              <a:t>11/21/2012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2EE-52F2-4552-96DB-8948A3B41E0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62E20AF-310C-4076-AC96-D10DDEDDEC70}" type="datetimeFigureOut">
              <a:rPr lang="en-US" smtClean="0"/>
              <a:t>11/21/2012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2EE-52F2-4552-96DB-8948A3B41E0B}"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62E20AF-310C-4076-AC96-D10DDEDDEC70}" type="datetimeFigureOut">
              <a:rPr lang="en-US" smtClean="0"/>
              <a:t>11/21/2012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AC2EE-52F2-4552-96DB-8948A3B41E0B}"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2E20AF-310C-4076-AC96-D10DDEDDEC70}" type="datetimeFigureOut">
              <a:rPr lang="en-US" smtClean="0"/>
              <a:t>11/21/2012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DAC2EE-52F2-4552-96DB-8948A3B41E0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E20AF-310C-4076-AC96-D10DDEDDEC70}" type="datetimeFigureOut">
              <a:rPr lang="en-US" smtClean="0"/>
              <a:t>11/21/2012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AC2EE-52F2-4552-96DB-8948A3B41E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662E20AF-310C-4076-AC96-D10DDEDDEC70}" type="datetimeFigureOut">
              <a:rPr lang="en-US" smtClean="0"/>
              <a:t>11/21/2012</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B8DAC2EE-52F2-4552-96DB-8948A3B41E0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662E20AF-310C-4076-AC96-D10DDEDDEC70}" type="datetimeFigureOut">
              <a:rPr lang="en-US" smtClean="0"/>
              <a:t>11/21/2012</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B8DAC2EE-52F2-4552-96DB-8948A3B41E0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62E20AF-310C-4076-AC96-D10DDEDDEC70}" type="datetimeFigureOut">
              <a:rPr lang="en-US" smtClean="0"/>
              <a:t>11/21/2012</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8DAC2EE-52F2-4552-96DB-8948A3B41E0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86" t="1771" r="4571" b="5275"/>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381000"/>
            <a:ext cx="8610600" cy="1077218"/>
          </a:xfrm>
          <a:prstGeom prst="rect">
            <a:avLst/>
          </a:prstGeom>
          <a:solidFill>
            <a:schemeClr val="tx1"/>
          </a:solidFill>
          <a:ln w="28575">
            <a:solidFill>
              <a:srgbClr val="FF0000"/>
            </a:solidFill>
          </a:ln>
        </p:spPr>
        <p:txBody>
          <a:bodyPr wrap="square" rtlCol="0">
            <a:spAutoFit/>
          </a:bodyPr>
          <a:lstStyle/>
          <a:p>
            <a:pPr algn="ctr"/>
            <a:r>
              <a:rPr lang="en-US" sz="3100" u="sng" dirty="0" smtClean="0">
                <a:solidFill>
                  <a:schemeClr val="bg1"/>
                </a:solidFill>
                <a:latin typeface="Cooper Black" pitchFamily="18" charset="0"/>
              </a:rPr>
              <a:t>Aim</a:t>
            </a:r>
            <a:r>
              <a:rPr lang="en-US" sz="3100" dirty="0" smtClean="0">
                <a:solidFill>
                  <a:schemeClr val="bg1"/>
                </a:solidFill>
                <a:latin typeface="Cooper Black" pitchFamily="18" charset="0"/>
              </a:rPr>
              <a:t>: </a:t>
            </a:r>
            <a:r>
              <a:rPr lang="en-US" sz="3200" b="1" dirty="0">
                <a:ln w="9525">
                  <a:noFill/>
                  <a:prstDash val="solid"/>
                  <a:miter lim="800000"/>
                </a:ln>
                <a:solidFill>
                  <a:schemeClr val="bg1"/>
                </a:solidFill>
                <a:effectLst>
                  <a:outerShdw blurRad="25500" dist="23000" dir="7020000" algn="tl">
                    <a:srgbClr val="000000">
                      <a:alpha val="50000"/>
                    </a:srgbClr>
                  </a:outerShdw>
                </a:effectLst>
                <a:latin typeface="Cooper Black" pitchFamily="18" charset="0"/>
              </a:rPr>
              <a:t>Which industry </a:t>
            </a:r>
            <a:r>
              <a:rPr lang="en-US" sz="3200" b="1" dirty="0" smtClean="0">
                <a:ln w="9525">
                  <a:noFill/>
                  <a:prstDash val="solid"/>
                  <a:miter lim="800000"/>
                </a:ln>
                <a:solidFill>
                  <a:schemeClr val="bg1"/>
                </a:solidFill>
                <a:effectLst>
                  <a:outerShdw blurRad="25500" dist="23000" dir="7020000" algn="tl">
                    <a:srgbClr val="000000">
                      <a:alpha val="50000"/>
                    </a:srgbClr>
                  </a:outerShdw>
                </a:effectLst>
                <a:latin typeface="Cooper Black" pitchFamily="18" charset="0"/>
              </a:rPr>
              <a:t>most </a:t>
            </a:r>
            <a:r>
              <a:rPr lang="en-US" sz="3200" b="1" dirty="0">
                <a:ln w="9525">
                  <a:noFill/>
                  <a:prstDash val="solid"/>
                  <a:miter lim="800000"/>
                </a:ln>
                <a:solidFill>
                  <a:schemeClr val="bg1"/>
                </a:solidFill>
                <a:effectLst>
                  <a:outerShdw blurRad="25500" dist="23000" dir="7020000" algn="tl">
                    <a:srgbClr val="000000">
                      <a:alpha val="50000"/>
                    </a:srgbClr>
                  </a:outerShdw>
                </a:effectLst>
                <a:latin typeface="Cooper Black" pitchFamily="18" charset="0"/>
              </a:rPr>
              <a:t>effected the development of slavery on Long Island? </a:t>
            </a:r>
          </a:p>
        </p:txBody>
      </p:sp>
    </p:spTree>
    <p:extLst>
      <p:ext uri="{BB962C8B-B14F-4D97-AF65-F5344CB8AC3E}">
        <p14:creationId xmlns:p14="http://schemas.microsoft.com/office/powerpoint/2010/main" val="2929311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6200" y="-76200"/>
            <a:ext cx="8991600" cy="7201972"/>
          </a:xfrm>
          <a:prstGeom prst="rect">
            <a:avLst/>
          </a:prstGeom>
          <a:noFill/>
        </p:spPr>
        <p:txBody>
          <a:bodyPr wrap="square" rtlCol="0">
            <a:spAutoFit/>
          </a:bodyPr>
          <a:lstStyle/>
          <a:p>
            <a:pPr algn="ctr"/>
            <a:r>
              <a:rPr lang="en-US" sz="2400" b="1" u="sng" dirty="0">
                <a:latin typeface="Monotype Corsiva" pitchFamily="66" charset="0"/>
              </a:rPr>
              <a:t>Slavery on Long Island</a:t>
            </a:r>
            <a:endParaRPr lang="en-US" sz="2400" b="1" dirty="0">
              <a:latin typeface="Monotype Corsiva" pitchFamily="66" charset="0"/>
            </a:endParaRPr>
          </a:p>
          <a:p>
            <a:r>
              <a:rPr lang="en-US" sz="2000" dirty="0">
                <a:latin typeface="Monotype Corsiva" pitchFamily="66" charset="0"/>
              </a:rPr>
              <a:t>	Slavery began on Long Island in 1626 when the Dutch West India Company purchased eleven African Americans slaves to be used on public projects and in defense of the New Amsterdam colony.  These men were initially considered to be indentured servants but eventually were labeled as property and servants for life.  </a:t>
            </a:r>
          </a:p>
          <a:p>
            <a:r>
              <a:rPr lang="en-US" sz="2000" dirty="0">
                <a:latin typeface="Monotype Corsiva" pitchFamily="66" charset="0"/>
              </a:rPr>
              <a:t>	During colonial times, New Yorkers owned more slaves then all New England colonies combined.  By 1698, there were about 2,130 African American slaves in the colony, half of which lived on Long Island.  Slavery became increasingly popular on Long Island due to the increasing demand for labor which was attributed to the available land decreasing.  As the available land decreased, many European laborers decided against working on existing farms and grabbed at the opportunity to own their own land.</a:t>
            </a:r>
          </a:p>
          <a:p>
            <a:r>
              <a:rPr lang="en-US" sz="2000" dirty="0">
                <a:latin typeface="Monotype Corsiva" pitchFamily="66" charset="0"/>
              </a:rPr>
              <a:t>	Slavery on Long Island took on a different look then slavery in the Southern colonies.  Most slave-owners on Long Island were small farmers who only used one to three slaves to work their smaller farms.  Very few families owned more slaves than that.  Also, due to the smaller farms, slaves normally lived in their masters’ houses instead of separate slave quarters.</a:t>
            </a:r>
          </a:p>
          <a:p>
            <a:r>
              <a:rPr lang="en-US" sz="2000" dirty="0">
                <a:latin typeface="Monotype Corsiva" pitchFamily="66" charset="0"/>
              </a:rPr>
              <a:t>	Slaves on Long Island were multi-occupational.  They worked on farms and other industries such as tailoring or whaling.  Female slaves were normally designated as the domestic servant and cooked and cared for the masters and their children.  These slaves even worked beside paid European workers, indentured servants and sometimes even their slave-owners.  However, despite the different set up of slavery on Long Island, the slave codes were just as harsh.  An example is shown when in March 1741.  Thirteen slaves were burned at the stake after being blamed for starting a fire on Long Island although there was no evidence against them.</a:t>
            </a:r>
          </a:p>
          <a:p>
            <a:endParaRPr lang="en-US" dirty="0"/>
          </a:p>
        </p:txBody>
      </p:sp>
    </p:spTree>
    <p:extLst>
      <p:ext uri="{BB962C8B-B14F-4D97-AF65-F5344CB8AC3E}">
        <p14:creationId xmlns:p14="http://schemas.microsoft.com/office/powerpoint/2010/main" val="2327698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7200" y="304799"/>
            <a:ext cx="8259000" cy="954107"/>
          </a:xfrm>
          <a:prstGeom prst="rect">
            <a:avLst/>
          </a:prstGeom>
          <a:noFill/>
        </p:spPr>
        <p:txBody>
          <a:bodyPr wrap="square" lIns="91440" tIns="45720" rIns="91440" bIns="45720">
            <a:spAutoFit/>
          </a:bodyPr>
          <a:lstStyle/>
          <a:p>
            <a:pPr algn="ctr"/>
            <a:r>
              <a:rPr lang="en-US" sz="2800" b="1" dirty="0">
                <a:ln w="9525">
                  <a:solidFill>
                    <a:schemeClr val="accent2">
                      <a:satMod val="140000"/>
                    </a:schemeClr>
                  </a:solidFill>
                  <a:prstDash val="solid"/>
                  <a:miter lim="800000"/>
                </a:ln>
                <a:effectLst>
                  <a:outerShdw blurRad="25500" dist="23000" dir="7020000" algn="tl">
                    <a:srgbClr val="000000">
                      <a:alpha val="50000"/>
                    </a:srgbClr>
                  </a:outerShdw>
                </a:effectLst>
                <a:latin typeface="Cooper Black" pitchFamily="18" charset="0"/>
              </a:rPr>
              <a:t>Which industry do you think most effected the development of slavery on Long Island?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397409"/>
            <a:ext cx="7620000" cy="545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372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200" y="1778947"/>
            <a:ext cx="7010400" cy="2376543"/>
          </a:xfrm>
        </p:spPr>
        <p:txBody>
          <a:bodyPr/>
          <a:lstStyle/>
          <a:p>
            <a:r>
              <a:rPr lang="en-US" dirty="0" smtClean="0">
                <a:latin typeface="Cooper Black" pitchFamily="18" charset="0"/>
              </a:rPr>
              <a:t>For homework, you will complete a T-Chart comparing your life in present-day Long Island to life on Long Island during colonial times.</a:t>
            </a:r>
            <a:endParaRPr lang="en-US" dirty="0">
              <a:latin typeface="Cooper Black" pitchFamily="18" charset="0"/>
            </a:endParaRPr>
          </a:p>
        </p:txBody>
      </p:sp>
      <p:sp>
        <p:nvSpPr>
          <p:cNvPr id="4" name="Rectangle 3"/>
          <p:cNvSpPr/>
          <p:nvPr/>
        </p:nvSpPr>
        <p:spPr>
          <a:xfrm>
            <a:off x="2057400" y="838200"/>
            <a:ext cx="5074000" cy="923330"/>
          </a:xfrm>
          <a:prstGeom prst="rect">
            <a:avLst/>
          </a:prstGeom>
          <a:noFill/>
        </p:spPr>
        <p:txBody>
          <a:bodyPr wrap="square" lIns="91440" tIns="45720" rIns="91440" bIns="45720">
            <a:spAutoFit/>
          </a:bodyPr>
          <a:lstStyle/>
          <a:p>
            <a:pPr algn="ctr"/>
            <a:r>
              <a:rPr lang="en-US" sz="5400" b="1" cap="none" spc="0" dirty="0" smtClean="0">
                <a:ln w="28575">
                  <a:solidFill>
                    <a:srgbClr val="C00000"/>
                  </a:solidFill>
                  <a:prstDash val="solid"/>
                  <a:miter lim="800000"/>
                </a:ln>
                <a:effectLst>
                  <a:outerShdw blurRad="25500" dist="23000" dir="7020000" algn="tl">
                    <a:srgbClr val="000000">
                      <a:alpha val="50000"/>
                    </a:srgbClr>
                  </a:outerShdw>
                </a:effectLst>
              </a:rPr>
              <a:t>Homework</a:t>
            </a:r>
            <a:endParaRPr lang="en-US" sz="5400" b="1" cap="none" spc="0" dirty="0">
              <a:ln w="28575">
                <a:solidFill>
                  <a:srgbClr val="C00000"/>
                </a:solidFill>
                <a:prstDash val="solid"/>
                <a:miter lim="800000"/>
              </a:ln>
              <a:effectLst>
                <a:outerShdw blurRad="25500" dist="23000" dir="7020000" algn="tl">
                  <a:srgbClr val="000000">
                    <a:alpha val="50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2337" y="3370217"/>
            <a:ext cx="25241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858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666" r="13191"/>
          <a:stretch/>
        </p:blipFill>
        <p:spPr bwMode="auto">
          <a:xfrm>
            <a:off x="0" y="0"/>
            <a:ext cx="9144000" cy="6866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228600"/>
            <a:ext cx="4648200" cy="1143000"/>
          </a:xfrm>
          <a:solidFill>
            <a:schemeClr val="tx1"/>
          </a:solidFill>
          <a:ln w="28575">
            <a:solidFill>
              <a:srgbClr val="FF0000"/>
            </a:solidFill>
          </a:ln>
        </p:spPr>
        <p:txBody>
          <a:bodyPr>
            <a:normAutofit/>
          </a:bodyPr>
          <a:lstStyle/>
          <a:p>
            <a:r>
              <a:rPr lang="en-US" sz="6000" b="1" dirty="0" smtClean="0">
                <a:solidFill>
                  <a:schemeClr val="bg1"/>
                </a:solidFill>
                <a:latin typeface="Cooper Black" pitchFamily="18" charset="0"/>
              </a:rPr>
              <a:t>Do Now:</a:t>
            </a:r>
            <a:endParaRPr lang="en-US" sz="6000" b="1" dirty="0">
              <a:solidFill>
                <a:schemeClr val="bg1"/>
              </a:solidFill>
              <a:latin typeface="Cooper Black" pitchFamily="18" charset="0"/>
            </a:endParaRPr>
          </a:p>
        </p:txBody>
      </p:sp>
      <p:sp>
        <p:nvSpPr>
          <p:cNvPr id="3" name="Content Placeholder 2"/>
          <p:cNvSpPr>
            <a:spLocks noGrp="1"/>
          </p:cNvSpPr>
          <p:nvPr>
            <p:ph idx="1"/>
          </p:nvPr>
        </p:nvSpPr>
        <p:spPr>
          <a:xfrm>
            <a:off x="228600" y="2362200"/>
            <a:ext cx="3657600" cy="3733800"/>
          </a:xfrm>
          <a:solidFill>
            <a:schemeClr val="tx1"/>
          </a:solidFill>
          <a:ln w="28575">
            <a:solidFill>
              <a:srgbClr val="FF0000"/>
            </a:solidFill>
          </a:ln>
        </p:spPr>
        <p:txBody>
          <a:bodyPr>
            <a:normAutofit/>
          </a:bodyPr>
          <a:lstStyle/>
          <a:p>
            <a:pPr marL="0" indent="0">
              <a:buNone/>
            </a:pPr>
            <a:r>
              <a:rPr lang="en-US" sz="3200" dirty="0" smtClean="0">
                <a:solidFill>
                  <a:schemeClr val="bg1"/>
                </a:solidFill>
                <a:latin typeface="Cooper Black" pitchFamily="18" charset="0"/>
              </a:rPr>
              <a:t>Name the region that the New York Colony was apart of.  What were the characteristics of this region?</a:t>
            </a:r>
            <a:endParaRPr lang="en-US" sz="3200" dirty="0">
              <a:solidFill>
                <a:schemeClr val="bg1"/>
              </a:solidFill>
              <a:latin typeface="Cooper Black" pitchFamily="18" charset="0"/>
            </a:endParaRPr>
          </a:p>
        </p:txBody>
      </p:sp>
      <p:sp>
        <p:nvSpPr>
          <p:cNvPr id="4" name="Oval 3"/>
          <p:cNvSpPr/>
          <p:nvPr/>
        </p:nvSpPr>
        <p:spPr>
          <a:xfrm>
            <a:off x="5562600" y="1524000"/>
            <a:ext cx="2514600" cy="1752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5638800" y="1524000"/>
            <a:ext cx="762000" cy="5334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770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587" y="2362200"/>
            <a:ext cx="6578413" cy="4495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152400"/>
            <a:ext cx="8763000" cy="2523768"/>
          </a:xfrm>
          <a:prstGeom prst="rect">
            <a:avLst/>
          </a:prstGeom>
          <a:noFill/>
        </p:spPr>
        <p:txBody>
          <a:bodyPr wrap="square" rtlCol="0">
            <a:spAutoFit/>
          </a:bodyPr>
          <a:lstStyle/>
          <a:p>
            <a:r>
              <a:rPr lang="en-US" sz="2000" dirty="0" smtClean="0">
                <a:latin typeface="Cooper Black" pitchFamily="18" charset="0"/>
              </a:rPr>
              <a:t>New York is part of the </a:t>
            </a:r>
            <a:r>
              <a:rPr lang="en-US" sz="2000" i="1" dirty="0" smtClean="0">
                <a:latin typeface="Cooper Black" pitchFamily="18" charset="0"/>
              </a:rPr>
              <a:t>Middle Colonies</a:t>
            </a:r>
            <a:r>
              <a:rPr lang="en-US" sz="2000" dirty="0" smtClean="0">
                <a:latin typeface="Cooper Black" pitchFamily="18" charset="0"/>
              </a:rPr>
              <a:t>.</a:t>
            </a:r>
          </a:p>
          <a:p>
            <a:r>
              <a:rPr lang="en-US" sz="2000" dirty="0" smtClean="0">
                <a:latin typeface="Cooper Black" pitchFamily="18" charset="0"/>
              </a:rPr>
              <a:t>The Middle Colonies are known for fertile valleys where many colonists made a living by </a:t>
            </a:r>
            <a:r>
              <a:rPr lang="en-US" sz="2000" i="1" dirty="0" smtClean="0">
                <a:latin typeface="Cooper Black" pitchFamily="18" charset="0"/>
              </a:rPr>
              <a:t>farming</a:t>
            </a:r>
            <a:r>
              <a:rPr lang="en-US" sz="2000" dirty="0" smtClean="0">
                <a:latin typeface="Cooper Black" pitchFamily="18" charset="0"/>
              </a:rPr>
              <a:t>.</a:t>
            </a:r>
          </a:p>
          <a:p>
            <a:r>
              <a:rPr lang="en-US" sz="2000" dirty="0" smtClean="0">
                <a:latin typeface="Cooper Black" pitchFamily="18" charset="0"/>
              </a:rPr>
              <a:t>The Middle Colonies are also known for </a:t>
            </a:r>
            <a:r>
              <a:rPr lang="en-US" sz="2000" i="1" dirty="0" smtClean="0">
                <a:latin typeface="Cooper Black" pitchFamily="18" charset="0"/>
              </a:rPr>
              <a:t>religious diversity </a:t>
            </a:r>
            <a:r>
              <a:rPr lang="en-US" sz="2000" dirty="0" smtClean="0">
                <a:latin typeface="Cooper Black" pitchFamily="18" charset="0"/>
              </a:rPr>
              <a:t>and religious freedom.</a:t>
            </a:r>
          </a:p>
          <a:p>
            <a:r>
              <a:rPr lang="en-US" sz="2000" dirty="0" smtClean="0">
                <a:latin typeface="Cooper Black" pitchFamily="18" charset="0"/>
              </a:rPr>
              <a:t>This is why the Middle Colonies are known as the </a:t>
            </a:r>
            <a:r>
              <a:rPr lang="en-US" sz="2000" u="sng" dirty="0" smtClean="0">
                <a:latin typeface="Cooper Black" pitchFamily="18" charset="0"/>
              </a:rPr>
              <a:t>Breadbasket</a:t>
            </a:r>
            <a:r>
              <a:rPr lang="en-US" sz="2000" dirty="0" smtClean="0">
                <a:latin typeface="Cooper Black" pitchFamily="18" charset="0"/>
              </a:rPr>
              <a:t> and the </a:t>
            </a:r>
            <a:r>
              <a:rPr lang="en-US" sz="2000" u="sng" dirty="0" smtClean="0">
                <a:latin typeface="Cooper Black" pitchFamily="18" charset="0"/>
              </a:rPr>
              <a:t>Melting Pot</a:t>
            </a:r>
            <a:r>
              <a:rPr lang="en-US" sz="2000" dirty="0" smtClean="0">
                <a:latin typeface="Cooper Black" pitchFamily="18" charset="0"/>
              </a:rPr>
              <a:t>.</a:t>
            </a:r>
          </a:p>
          <a:p>
            <a:endParaRPr lang="en-US" dirty="0"/>
          </a:p>
        </p:txBody>
      </p:sp>
      <p:sp>
        <p:nvSpPr>
          <p:cNvPr id="5" name="TextBox 4"/>
          <p:cNvSpPr txBox="1"/>
          <p:nvPr/>
        </p:nvSpPr>
        <p:spPr>
          <a:xfrm>
            <a:off x="228600" y="2514600"/>
            <a:ext cx="2209800" cy="4154984"/>
          </a:xfrm>
          <a:prstGeom prst="rect">
            <a:avLst/>
          </a:prstGeom>
          <a:solidFill>
            <a:schemeClr val="tx1"/>
          </a:solidFill>
          <a:ln w="38100">
            <a:solidFill>
              <a:srgbClr val="FF0000"/>
            </a:solidFill>
          </a:ln>
        </p:spPr>
        <p:txBody>
          <a:bodyPr wrap="square" rtlCol="0">
            <a:spAutoFit/>
          </a:bodyPr>
          <a:lstStyle/>
          <a:p>
            <a:r>
              <a:rPr lang="en-US" sz="4400" dirty="0" smtClean="0">
                <a:solidFill>
                  <a:schemeClr val="bg1"/>
                </a:solidFill>
                <a:latin typeface="Cooper Black" pitchFamily="18" charset="0"/>
              </a:rPr>
              <a:t>What colony is Long Island a part of?</a:t>
            </a:r>
            <a:endParaRPr lang="en-US" sz="4400" dirty="0">
              <a:solidFill>
                <a:schemeClr val="bg1"/>
              </a:solidFill>
              <a:latin typeface="Cooper Black" pitchFamily="18" charset="0"/>
            </a:endParaRPr>
          </a:p>
        </p:txBody>
      </p:sp>
    </p:spTree>
    <p:extLst>
      <p:ext uri="{BB962C8B-B14F-4D97-AF65-F5344CB8AC3E}">
        <p14:creationId xmlns:p14="http://schemas.microsoft.com/office/powerpoint/2010/main" val="312783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9" t="6541" r="3554" b="2872"/>
          <a:stretch/>
        </p:blipFill>
        <p:spPr bwMode="auto">
          <a:xfrm>
            <a:off x="-11911" y="0"/>
            <a:ext cx="9155911" cy="683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457200"/>
            <a:ext cx="6705600" cy="1200329"/>
          </a:xfrm>
          <a:prstGeom prst="rect">
            <a:avLst/>
          </a:prstGeom>
          <a:solidFill>
            <a:schemeClr val="tx1"/>
          </a:solidFill>
          <a:ln w="57150">
            <a:solidFill>
              <a:srgbClr val="FF0000"/>
            </a:solidFill>
          </a:ln>
        </p:spPr>
        <p:txBody>
          <a:bodyPr wrap="square" rtlCol="0">
            <a:spAutoFit/>
          </a:bodyPr>
          <a:lstStyle/>
          <a:p>
            <a:r>
              <a:rPr lang="en-US" sz="7200" dirty="0" smtClean="0">
                <a:solidFill>
                  <a:schemeClr val="bg1"/>
                </a:solidFill>
                <a:latin typeface="Cooper Black" pitchFamily="18" charset="0"/>
              </a:rPr>
              <a:t>NEW YORK!!!</a:t>
            </a:r>
            <a:endParaRPr lang="en-US" sz="7200" dirty="0">
              <a:solidFill>
                <a:schemeClr val="bg1"/>
              </a:solidFill>
              <a:latin typeface="Cooper Black" pitchFamily="18" charset="0"/>
            </a:endParaRPr>
          </a:p>
        </p:txBody>
      </p:sp>
      <p:sp>
        <p:nvSpPr>
          <p:cNvPr id="5" name="Oval 4"/>
          <p:cNvSpPr/>
          <p:nvPr/>
        </p:nvSpPr>
        <p:spPr>
          <a:xfrm>
            <a:off x="5867400" y="5638800"/>
            <a:ext cx="3276600" cy="1219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080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0" y="1371600"/>
            <a:ext cx="7620000" cy="4944070"/>
          </a:xfrm>
        </p:spPr>
        <p:txBody>
          <a:bodyPr>
            <a:normAutofit/>
          </a:bodyPr>
          <a:lstStyle/>
          <a:p>
            <a:r>
              <a:rPr lang="en-US" sz="2800" dirty="0" smtClean="0">
                <a:latin typeface="Cooper Black" pitchFamily="18" charset="0"/>
              </a:rPr>
              <a:t>Get into pairs.</a:t>
            </a:r>
          </a:p>
          <a:p>
            <a:r>
              <a:rPr lang="en-US" sz="2800" dirty="0" smtClean="0">
                <a:latin typeface="Cooper Black" pitchFamily="18" charset="0"/>
              </a:rPr>
              <a:t>I will hand out a packet with four readings.</a:t>
            </a:r>
          </a:p>
          <a:p>
            <a:r>
              <a:rPr lang="en-US" sz="2800" dirty="0" smtClean="0">
                <a:latin typeface="Cooper Black" pitchFamily="18" charset="0"/>
              </a:rPr>
              <a:t>Read the passage assigned to your row.</a:t>
            </a:r>
          </a:p>
          <a:p>
            <a:r>
              <a:rPr lang="en-US" sz="2800" dirty="0" smtClean="0">
                <a:latin typeface="Cooper Black" pitchFamily="18" charset="0"/>
              </a:rPr>
              <a:t>Answer the questions based on evidence found in the text.</a:t>
            </a:r>
          </a:p>
          <a:p>
            <a:r>
              <a:rPr lang="en-US" sz="2800" dirty="0" smtClean="0">
                <a:latin typeface="Cooper Black" pitchFamily="18" charset="0"/>
              </a:rPr>
              <a:t>Highlight where you found your answers in the text.</a:t>
            </a:r>
          </a:p>
          <a:p>
            <a:r>
              <a:rPr lang="en-US" sz="2800" dirty="0" smtClean="0">
                <a:latin typeface="Cooper Black" pitchFamily="18" charset="0"/>
              </a:rPr>
              <a:t>Get ready to help teach the class!</a:t>
            </a:r>
            <a:endParaRPr lang="en-US" sz="2800" dirty="0">
              <a:latin typeface="Cooper Black" pitchFamily="18" charset="0"/>
            </a:endParaRPr>
          </a:p>
        </p:txBody>
      </p:sp>
      <p:sp>
        <p:nvSpPr>
          <p:cNvPr id="4" name="Rectangle 3"/>
          <p:cNvSpPr/>
          <p:nvPr/>
        </p:nvSpPr>
        <p:spPr>
          <a:xfrm>
            <a:off x="1447800" y="533400"/>
            <a:ext cx="6477000" cy="923330"/>
          </a:xfrm>
          <a:prstGeom prst="rect">
            <a:avLst/>
          </a:prstGeom>
          <a:noFill/>
        </p:spPr>
        <p:txBody>
          <a:bodyPr wrap="square" lIns="91440" tIns="45720" rIns="91440" bIns="45720">
            <a:spAutoFit/>
          </a:bodyPr>
          <a:lstStyle/>
          <a:p>
            <a:pPr algn="ctr"/>
            <a:r>
              <a:rPr lang="en-US" sz="5400" b="1" cap="none" spc="0" dirty="0" smtClean="0">
                <a:ln w="28575">
                  <a:solidFill>
                    <a:schemeClr val="accent2">
                      <a:satMod val="140000"/>
                    </a:schemeClr>
                  </a:solidFill>
                  <a:prstDash val="solid"/>
                  <a:miter lim="800000"/>
                </a:ln>
                <a:effectLst>
                  <a:outerShdw blurRad="25500" dist="23000" dir="7020000" algn="tl">
                    <a:srgbClr val="000000">
                      <a:alpha val="50000"/>
                    </a:srgbClr>
                  </a:outerShdw>
                </a:effectLst>
              </a:rPr>
              <a:t>Assignment Part 1</a:t>
            </a:r>
            <a:endParaRPr lang="en-US" sz="5400" b="1" cap="none" spc="0" dirty="0">
              <a:ln w="28575">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967076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19256"/>
            <a:ext cx="7543800" cy="4052943"/>
          </a:xfrm>
        </p:spPr>
        <p:txBody>
          <a:bodyPr>
            <a:noAutofit/>
          </a:bodyPr>
          <a:lstStyle/>
          <a:p>
            <a:r>
              <a:rPr lang="en-US" sz="2800" dirty="0" smtClean="0">
                <a:latin typeface="Cooper Black" pitchFamily="18" charset="0"/>
              </a:rPr>
              <a:t>Once each group is done with reading their passage, they will come up to the board and tell the class their answers and highlight in the text where they found the information.</a:t>
            </a:r>
          </a:p>
          <a:p>
            <a:r>
              <a:rPr lang="en-US" sz="2800" dirty="0" smtClean="0">
                <a:latin typeface="Cooper Black" pitchFamily="18" charset="0"/>
              </a:rPr>
              <a:t>Everyone will copy down the notes, so that everyone has all the information.</a:t>
            </a:r>
          </a:p>
          <a:p>
            <a:r>
              <a:rPr lang="en-US" sz="2800" dirty="0" smtClean="0">
                <a:latin typeface="Cooper Black" pitchFamily="18" charset="0"/>
              </a:rPr>
              <a:t>Remember be respectful of your classmates!</a:t>
            </a:r>
            <a:endParaRPr lang="en-US" sz="2800" dirty="0">
              <a:latin typeface="Cooper Black" pitchFamily="18" charset="0"/>
            </a:endParaRPr>
          </a:p>
        </p:txBody>
      </p:sp>
      <p:sp>
        <p:nvSpPr>
          <p:cNvPr id="4" name="Rectangle 3"/>
          <p:cNvSpPr/>
          <p:nvPr/>
        </p:nvSpPr>
        <p:spPr>
          <a:xfrm>
            <a:off x="1792846" y="1066800"/>
            <a:ext cx="5558316" cy="923330"/>
          </a:xfrm>
          <a:prstGeom prst="rect">
            <a:avLst/>
          </a:prstGeom>
          <a:noFill/>
        </p:spPr>
        <p:txBody>
          <a:bodyPr wrap="none" lIns="91440" tIns="45720" rIns="91440" bIns="45720">
            <a:spAutoFit/>
          </a:bodyPr>
          <a:lstStyle/>
          <a:p>
            <a:pPr algn="ctr"/>
            <a:r>
              <a:rPr lang="en-US" sz="5400" b="1" cap="none" spc="0" dirty="0" smtClean="0">
                <a:ln w="28575">
                  <a:solidFill>
                    <a:schemeClr val="accent2">
                      <a:satMod val="140000"/>
                    </a:schemeClr>
                  </a:solidFill>
                  <a:prstDash val="solid"/>
                  <a:miter lim="800000"/>
                </a:ln>
                <a:effectLst>
                  <a:outerShdw blurRad="25500" dist="23000" dir="7020000" algn="tl">
                    <a:srgbClr val="000000">
                      <a:alpha val="50000"/>
                    </a:srgbClr>
                  </a:outerShdw>
                </a:effectLst>
              </a:rPr>
              <a:t>Assignment Part 2</a:t>
            </a:r>
            <a:endParaRPr lang="en-US" sz="5400" b="1" cap="none" spc="0" dirty="0">
              <a:ln w="28575">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879059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52400"/>
            <a:ext cx="9144000" cy="6671057"/>
          </a:xfrm>
          <a:prstGeom prst="rect">
            <a:avLst/>
          </a:prstGeom>
          <a:noFill/>
        </p:spPr>
        <p:txBody>
          <a:bodyPr wrap="square" rtlCol="0">
            <a:spAutoFit/>
          </a:bodyPr>
          <a:lstStyle/>
          <a:p>
            <a:pPr algn="ctr"/>
            <a:r>
              <a:rPr lang="en-US" sz="2000" b="1" u="sng" dirty="0">
                <a:latin typeface="Monotype Corsiva" pitchFamily="66" charset="0"/>
              </a:rPr>
              <a:t>The Set Up of Colonial Long Island</a:t>
            </a:r>
            <a:endParaRPr lang="en-US" sz="2000" b="1" dirty="0">
              <a:latin typeface="Monotype Corsiva" pitchFamily="66" charset="0"/>
            </a:endParaRPr>
          </a:p>
          <a:p>
            <a:r>
              <a:rPr lang="en-US" dirty="0"/>
              <a:t>	</a:t>
            </a:r>
            <a:r>
              <a:rPr lang="en-US" sz="1950" dirty="0">
                <a:latin typeface="Monotype Corsiva" pitchFamily="66" charset="0"/>
              </a:rPr>
              <a:t>The first Europeans to come to Long Island were Henry Hudson and his crew in 1609.  However, these men were looking for a water route to India, so they did not stay and settle the region.  Then in 1614, Adrian Block from Holland sailed around the island and named it Long Island due to its length.  In the same year, the Dutch West India Company sent five ships to Manhattan to establish a trading post in order to trade fur with the Native Americans.  In 1635, Long Island became divided between the English and the Dutch, when King Charles I of England gave Long Island to the Earl of Sterling.</a:t>
            </a:r>
          </a:p>
          <a:p>
            <a:r>
              <a:rPr lang="en-US" sz="1950" dirty="0">
                <a:latin typeface="Monotype Corsiva" pitchFamily="66" charset="0"/>
              </a:rPr>
              <a:t>	The first settlers on Long Island were Dutch.  They established the town of New Amsterdam, which they bought from the Manhattan tribe.  The Dutch settlements were established between 1636 and 1660.  The English began settling eastern Long Island in the 1640’s.  By 1650 the Dutch and English divided Long Island in the Treaty of Hartford.  The western half was given to the Dutch and the eastern half was given to the English. The Dutch settlements focused on trading while the British focused on building settlements.  The Dutch introduced slavery to Long Island in 1626.  The English soon started using the slaves for labor as well.</a:t>
            </a:r>
          </a:p>
          <a:p>
            <a:r>
              <a:rPr lang="en-US" sz="1950" dirty="0">
                <a:latin typeface="Monotype Corsiva" pitchFamily="66" charset="0"/>
              </a:rPr>
              <a:t>	 In March of 1664, King Charles II of England gave Long Island to the Duke of York. By August 1664, the English forced the Dutch to give up land claims in New Amsterdam, and created the colony of New York.  The population was made up mostly of farmers and jobs associated with the agricultural community.  The main crops grown on Long Island were grain, tobacco, pumpkins, and melons. They also had livestock such as hogs, sheep, cattle, and horses. In addition to farming, Long Island had a big fishing and whaling industry. Fishermen caught clams, oysters, fish, and crabs, while whales were used to make oil</a:t>
            </a:r>
            <a:r>
              <a:rPr lang="en-US" sz="1950" dirty="0" smtClean="0">
                <a:latin typeface="Monotype Corsiva" pitchFamily="66" charset="0"/>
              </a:rPr>
              <a:t>.</a:t>
            </a:r>
            <a:endParaRPr lang="en-US" sz="1950" dirty="0">
              <a:latin typeface="Monotype Corsiva" pitchFamily="66" charset="0"/>
            </a:endParaRPr>
          </a:p>
        </p:txBody>
      </p:sp>
    </p:spTree>
    <p:extLst>
      <p:ext uri="{BB962C8B-B14F-4D97-AF65-F5344CB8AC3E}">
        <p14:creationId xmlns:p14="http://schemas.microsoft.com/office/powerpoint/2010/main" val="2270167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7248138"/>
          </a:xfrm>
          <a:prstGeom prst="rect">
            <a:avLst/>
          </a:prstGeom>
          <a:noFill/>
        </p:spPr>
        <p:txBody>
          <a:bodyPr wrap="square" rtlCol="0">
            <a:spAutoFit/>
          </a:bodyPr>
          <a:lstStyle/>
          <a:p>
            <a:pPr algn="ctr"/>
            <a:r>
              <a:rPr lang="en-US" sz="2400" b="1" u="sng" dirty="0">
                <a:latin typeface="Monotype Corsiva" pitchFamily="66" charset="0"/>
              </a:rPr>
              <a:t>Native Americans on Long </a:t>
            </a:r>
            <a:r>
              <a:rPr lang="en-US" sz="2400" b="1" u="sng" dirty="0" smtClean="0">
                <a:latin typeface="Monotype Corsiva" pitchFamily="66" charset="0"/>
              </a:rPr>
              <a:t>Island</a:t>
            </a:r>
            <a:endParaRPr lang="en-US" sz="1100" b="1" u="sng" dirty="0" smtClean="0">
              <a:latin typeface="Monotype Corsiva" pitchFamily="66" charset="0"/>
            </a:endParaRPr>
          </a:p>
          <a:p>
            <a:pPr algn="ctr"/>
            <a:r>
              <a:rPr lang="en-US" sz="1100" b="1" dirty="0" smtClean="0">
                <a:latin typeface="Monotype Corsiva" pitchFamily="66" charset="0"/>
              </a:rPr>
              <a:t> </a:t>
            </a:r>
            <a:endParaRPr lang="en-US" sz="1100" b="1" dirty="0">
              <a:latin typeface="Monotype Corsiva" pitchFamily="66" charset="0"/>
            </a:endParaRPr>
          </a:p>
          <a:p>
            <a:r>
              <a:rPr lang="en-US" sz="2100" dirty="0">
                <a:latin typeface="Monotype Corsiva" pitchFamily="66" charset="0"/>
              </a:rPr>
              <a:t>	Prior to Long Island being settled by Europeans, Native Americans occupied the land.  The Native Americans had been here for at least 9,000 years before the European settlements began being formed.  These Natives were members of the Algonquin tribe, and lived in thirteen communities throughout Long Island.  The Algonquin were known as peaceful people.</a:t>
            </a:r>
          </a:p>
          <a:p>
            <a:r>
              <a:rPr lang="en-US" sz="2100" dirty="0">
                <a:latin typeface="Monotype Corsiva" pitchFamily="66" charset="0"/>
              </a:rPr>
              <a:t>	The Algonquin were hunters, fishers, and farmers.  They excelled at whale hunting, fishing and deer hunting since these animals supported their ways of life.  Besides the animals they hunted, they also grew corn, beans, squash and pumpkins.</a:t>
            </a:r>
          </a:p>
          <a:p>
            <a:r>
              <a:rPr lang="en-US" sz="2100" dirty="0">
                <a:latin typeface="Monotype Corsiva" pitchFamily="66" charset="0"/>
              </a:rPr>
              <a:t>	The relationship between the Native Americans and European settlers were initially good.  The Natives normally sold land to the Dutch and English, such as the island of Manhattan.  Also, many of the Natives worked for the European settlers, especially as whale hunters.  However, some Europeans turned the Natives into their slaves.  The Natives knew how to farm the land and had already become excellent whale hunters and fisherman so making them slaves seemed more beneficial than paying them for labor to the Europeans.</a:t>
            </a:r>
          </a:p>
          <a:p>
            <a:r>
              <a:rPr lang="en-US" sz="2100" dirty="0">
                <a:latin typeface="Monotype Corsiva" pitchFamily="66" charset="0"/>
              </a:rPr>
              <a:t>	Many of the Natives died from diseases that Europeans brought to the New World or were able to escape due to their knowledge of the land.  Therefore, Natives did not make excellent slaves.  The European settlers realized this and started to import African American slaves to New York.  By 1679, New York State forbade the slavery of Native Americans, but the practice seemed to continue in parts of New York illegally until 1827.</a:t>
            </a:r>
          </a:p>
          <a:p>
            <a:endParaRPr lang="en-US" dirty="0"/>
          </a:p>
        </p:txBody>
      </p:sp>
    </p:spTree>
    <p:extLst>
      <p:ext uri="{BB962C8B-B14F-4D97-AF65-F5344CB8AC3E}">
        <p14:creationId xmlns:p14="http://schemas.microsoft.com/office/powerpoint/2010/main" val="2860059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6200" y="116205"/>
            <a:ext cx="8991600" cy="6894195"/>
          </a:xfrm>
          <a:prstGeom prst="rect">
            <a:avLst/>
          </a:prstGeom>
          <a:noFill/>
        </p:spPr>
        <p:txBody>
          <a:bodyPr wrap="square" rtlCol="0">
            <a:spAutoFit/>
          </a:bodyPr>
          <a:lstStyle/>
          <a:p>
            <a:pPr algn="ctr"/>
            <a:r>
              <a:rPr lang="en-US" sz="2400" b="1" u="sng" dirty="0">
                <a:latin typeface="Monotype Corsiva" pitchFamily="66" charset="0"/>
              </a:rPr>
              <a:t>Fishing and Whaling Industries on Long </a:t>
            </a:r>
            <a:r>
              <a:rPr lang="en-US" sz="2400" b="1" u="sng" dirty="0" smtClean="0">
                <a:latin typeface="Monotype Corsiva" pitchFamily="66" charset="0"/>
              </a:rPr>
              <a:t>Island</a:t>
            </a:r>
          </a:p>
          <a:p>
            <a:r>
              <a:rPr lang="en-US" sz="2000" dirty="0">
                <a:latin typeface="Monotype Corsiva" pitchFamily="66" charset="0"/>
              </a:rPr>
              <a:t>	Native Americans were the first whalers on Long Island.  The used the whales for oil, bone and flesh.  The whale oil also became an important resource for European settlers on Long Island.  Early on, Europeans hired Native Americans to hunt whales for them in return for goods.  However, the Europeans began to resent the high prices paid to Native Americans.</a:t>
            </a:r>
          </a:p>
          <a:p>
            <a:r>
              <a:rPr lang="en-US" sz="2000" dirty="0">
                <a:latin typeface="Monotype Corsiva" pitchFamily="66" charset="0"/>
              </a:rPr>
              <a:t>	Whaling was a popular industry in the New England colonies and it was brought to Long Island by settlers leaving the New England colonies and settling on Long Island in the 1640’s. These Europeans made whaling a regular business on Long Island, and took the business away from the Natives.  Soon many European whaling companies, such as the East Hampton Company, were formed.</a:t>
            </a:r>
          </a:p>
          <a:p>
            <a:r>
              <a:rPr lang="en-US" sz="2000" dirty="0">
                <a:latin typeface="Monotype Corsiva" pitchFamily="66" charset="0"/>
              </a:rPr>
              <a:t>	The ships manned by six men would have long and hard struggles in order to catch a whale.  After they had successfully caught the whale, the whales would be hauled up on shore.  Then the whale’s bone and blubber or fat would be cut out.  The blubber is what was boiled down into oil.  This oil was sold for a large amount of money by the whalers.  Whale oil was used in lamps and candles.  Its production was essential to Long Islanders since its revenue was used to pay their debts and taxes.  Whale hunting was so important to Long Islanders that children even had off from school from December to April for whaling season.  </a:t>
            </a:r>
          </a:p>
          <a:p>
            <a:r>
              <a:rPr lang="en-US" sz="2000" dirty="0">
                <a:latin typeface="Monotype Corsiva" pitchFamily="66" charset="0"/>
              </a:rPr>
              <a:t>	Fishing was also a major industry on Long Island in colonial times.  Many fishermen earned their living by harvesting shellfish off of the East End of Long Island.  Montauk, Sag Harbor and the Hamptons were large fishing towns.  However, due to many factors Long Island’s fishing industry has collapsed in recent times.</a:t>
            </a:r>
          </a:p>
          <a:p>
            <a:endParaRPr lang="en-US" dirty="0"/>
          </a:p>
        </p:txBody>
      </p:sp>
    </p:spTree>
    <p:extLst>
      <p:ext uri="{BB962C8B-B14F-4D97-AF65-F5344CB8AC3E}">
        <p14:creationId xmlns:p14="http://schemas.microsoft.com/office/powerpoint/2010/main" val="6628402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101</TotalTime>
  <Words>281</Words>
  <Application>Microsoft Office PowerPoint</Application>
  <PresentationFormat>On-screen Show (4:3)</PresentationFormat>
  <Paragraphs>43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Pushpin</vt:lpstr>
      <vt:lpstr>PowerPoint Presentation</vt:lpstr>
      <vt:lpstr>Do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Molloy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Kaleigh</dc:creator>
  <cp:lastModifiedBy>USER</cp:lastModifiedBy>
  <cp:revision>11</cp:revision>
  <dcterms:created xsi:type="dcterms:W3CDTF">2012-11-17T17:09:59Z</dcterms:created>
  <dcterms:modified xsi:type="dcterms:W3CDTF">2012-11-21T17:24:07Z</dcterms:modified>
</cp:coreProperties>
</file>